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0c50289333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0c50289333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0c50289333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0c50289333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0c50289333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0c50289333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0ce94d8b5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0ce94d8b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0c5028933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0c5028933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0ce94d8b5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0ce94d8b5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0c50289333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0c50289333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c50289333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0c50289333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c50289333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0c50289333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0c50289333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0c50289333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0c50289333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0c50289333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0c50289333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0c50289333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jpg"/><Relationship Id="rId4" Type="http://schemas.openxmlformats.org/officeDocument/2006/relationships/image" Target="../media/image7.png"/><Relationship Id="rId5" Type="http://schemas.openxmlformats.org/officeDocument/2006/relationships/image" Target="../media/image23.png"/><Relationship Id="rId6" Type="http://schemas.openxmlformats.org/officeDocument/2006/relationships/image" Target="../media/image32.png"/><Relationship Id="rId7" Type="http://schemas.openxmlformats.org/officeDocument/2006/relationships/image" Target="../media/image5.png"/><Relationship Id="rId8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30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9.jpg"/><Relationship Id="rId5" Type="http://schemas.openxmlformats.org/officeDocument/2006/relationships/image" Target="../media/image28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0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Logimic Light Technical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Logimic, s.r.o.,  20. 10. 2024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2075" y="2927800"/>
            <a:ext cx="2684149" cy="217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Integrace dalších zařízení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244425" y="1105025"/>
            <a:ext cx="55107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Vše v jednom systému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Elektroměry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Plynoměry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Vodoměry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Meteostanice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Rozdělovače topných nákladů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další..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99" name="Google Shape;19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425" y="2844200"/>
            <a:ext cx="2340074" cy="234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0999" y="2970749"/>
            <a:ext cx="1962374" cy="19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49174" y="2941750"/>
            <a:ext cx="2088329" cy="202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48476" y="523725"/>
            <a:ext cx="3376425" cy="237404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/>
          <p:nvPr/>
        </p:nvSpPr>
        <p:spPr>
          <a:xfrm>
            <a:off x="2302626" y="1310751"/>
            <a:ext cx="3245832" cy="1379484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Standardní zařízení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drátová i bezdrátová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04" name="Google Shape;204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70975" y="3086875"/>
            <a:ext cx="1854725" cy="185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 instalací</a:t>
            </a:r>
            <a:endParaRPr/>
          </a:p>
        </p:txBody>
      </p:sp>
      <p:pic>
        <p:nvPicPr>
          <p:cNvPr id="210" name="Google Shape;2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6792845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 txBox="1"/>
          <p:nvPr/>
        </p:nvSpPr>
        <p:spPr>
          <a:xfrm>
            <a:off x="311700" y="3896575"/>
            <a:ext cx="17385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Nová Role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770 svítidel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7072500" y="1072375"/>
            <a:ext cx="2071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Nová Role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Horní Slavkov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Osek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Jirkov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Meziboří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Jenišov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Kněževes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Jesenice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Horní Planá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Chodov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Jan Becher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Plzeň Bory středisko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Kontakt</a:t>
            </a:r>
            <a:endParaRPr/>
          </a:p>
        </p:txBody>
      </p:sp>
      <p:sp>
        <p:nvSpPr>
          <p:cNvPr id="218" name="Google Shape;218;p24"/>
          <p:cNvSpPr txBox="1"/>
          <p:nvPr>
            <p:ph idx="1" type="body"/>
          </p:nvPr>
        </p:nvSpPr>
        <p:spPr>
          <a:xfrm>
            <a:off x="311700" y="1152475"/>
            <a:ext cx="2485800" cy="245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Ing. Michal Valný, PhD.</a:t>
            </a:r>
            <a:br>
              <a:rPr lang="en"/>
            </a:br>
            <a:r>
              <a:rPr lang="en"/>
              <a:t>+420 772 728 599</a:t>
            </a:r>
            <a:br>
              <a:rPr lang="en"/>
            </a:br>
            <a:r>
              <a:rPr lang="en"/>
              <a:t>Logimic, s.r.o.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Ve Dvojích 279, </a:t>
            </a:r>
            <a:br>
              <a:rPr lang="en"/>
            </a:br>
            <a:r>
              <a:rPr lang="en"/>
              <a:t>664 51 Jiříkovice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www.logimic.com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5100" y="1836200"/>
            <a:ext cx="1410325" cy="48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Zabezpečený systém</a:t>
            </a:r>
            <a:endParaRPr/>
          </a:p>
        </p:txBody>
      </p:sp>
      <p:pic>
        <p:nvPicPr>
          <p:cNvPr id="225" name="Google Shape;2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977193"/>
            <a:ext cx="4457824" cy="3011006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 txBox="1"/>
          <p:nvPr/>
        </p:nvSpPr>
        <p:spPr>
          <a:xfrm>
            <a:off x="94900" y="1054150"/>
            <a:ext cx="65586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Otevřený modulární systém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ACADA cloud hostovaný na AWS (Amazon Web Services)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Rádio zabezpečeno AES-128 šifrováním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Internet zabezpečen X.509 certifikátem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Lokální gateways přístupné přes VPN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SSL/TSL zabezpečení API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API rozhraní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IoT Platforma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775" y="1240600"/>
            <a:ext cx="3328573" cy="23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2482050" y="3560725"/>
            <a:ext cx="6429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Řízení a správa veřejného osvětlení pro města a firmy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Flexibilní volba svítidel a rádiových jednotek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Neinvazivní instalace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Integrace dalších zařízení (elektroměry, vodoměry, atd..)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8350" y="1480225"/>
            <a:ext cx="1618000" cy="161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5050" y="1192575"/>
            <a:ext cx="2109250" cy="210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3974" y="295450"/>
            <a:ext cx="2647148" cy="1764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977193"/>
            <a:ext cx="4457824" cy="301100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Otevřený systém</a:t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403750" y="4059475"/>
            <a:ext cx="3319200" cy="426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Svítidla různých výrobců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78" name="Google Shape;78;p15"/>
          <p:cNvCxnSpPr>
            <a:stCxn id="77" idx="3"/>
            <a:endCxn id="79" idx="2"/>
          </p:cNvCxnSpPr>
          <p:nvPr/>
        </p:nvCxnSpPr>
        <p:spPr>
          <a:xfrm flipH="1" rot="10800000">
            <a:off x="3722950" y="4162075"/>
            <a:ext cx="1510200" cy="1104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" name="Google Shape;79;p15"/>
          <p:cNvSpPr/>
          <p:nvPr/>
        </p:nvSpPr>
        <p:spPr>
          <a:xfrm>
            <a:off x="5233200" y="3949225"/>
            <a:ext cx="433500" cy="426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403700" y="3523225"/>
            <a:ext cx="3319200" cy="426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Standardní Zhaga/NEMA 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rádiové jednotky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5233200" y="3690450"/>
            <a:ext cx="433500" cy="426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2" name="Google Shape;82;p15"/>
          <p:cNvCxnSpPr>
            <a:stCxn id="80" idx="3"/>
            <a:endCxn id="81" idx="2"/>
          </p:cNvCxnSpPr>
          <p:nvPr/>
        </p:nvCxnSpPr>
        <p:spPr>
          <a:xfrm>
            <a:off x="3722900" y="3736225"/>
            <a:ext cx="1510200" cy="167100"/>
          </a:xfrm>
          <a:prstGeom prst="bentConnector3">
            <a:avLst>
              <a:gd fmla="val 50003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" name="Google Shape;83;p15"/>
          <p:cNvSpPr/>
          <p:nvPr/>
        </p:nvSpPr>
        <p:spPr>
          <a:xfrm>
            <a:off x="403750" y="2986975"/>
            <a:ext cx="3319200" cy="426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Standardní gateways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5393075" y="3035425"/>
            <a:ext cx="433500" cy="426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5" name="Google Shape;85;p15"/>
          <p:cNvCxnSpPr>
            <a:endCxn id="84" idx="2"/>
          </p:cNvCxnSpPr>
          <p:nvPr/>
        </p:nvCxnSpPr>
        <p:spPr>
          <a:xfrm>
            <a:off x="3468875" y="3199825"/>
            <a:ext cx="1924200" cy="48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" name="Google Shape;86;p15"/>
          <p:cNvSpPr/>
          <p:nvPr/>
        </p:nvSpPr>
        <p:spPr>
          <a:xfrm>
            <a:off x="403750" y="2488975"/>
            <a:ext cx="3319200" cy="426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ACADA platforma na Amazon Web Services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6891175" y="2062975"/>
            <a:ext cx="433500" cy="426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88" name="Google Shape;88;p15"/>
          <p:cNvCxnSpPr>
            <a:stCxn id="86" idx="3"/>
            <a:endCxn id="87" idx="2"/>
          </p:cNvCxnSpPr>
          <p:nvPr/>
        </p:nvCxnSpPr>
        <p:spPr>
          <a:xfrm flipH="1" rot="10800000">
            <a:off x="3722950" y="2275975"/>
            <a:ext cx="3168300" cy="4260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5"/>
          <p:cNvSpPr/>
          <p:nvPr/>
        </p:nvSpPr>
        <p:spPr>
          <a:xfrm>
            <a:off x="6559325" y="518375"/>
            <a:ext cx="2325000" cy="4260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Otevřené REST-API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8262175" y="3807775"/>
            <a:ext cx="433500" cy="426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91" name="Google Shape;91;p15"/>
          <p:cNvCxnSpPr>
            <a:stCxn id="89" idx="2"/>
            <a:endCxn id="90" idx="0"/>
          </p:cNvCxnSpPr>
          <p:nvPr/>
        </p:nvCxnSpPr>
        <p:spPr>
          <a:xfrm flipH="1" rot="-5400000">
            <a:off x="6668675" y="1997525"/>
            <a:ext cx="2863500" cy="757200"/>
          </a:xfrm>
          <a:prstGeom prst="bentConnector3">
            <a:avLst>
              <a:gd fmla="val 34901" name="adj1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p15"/>
          <p:cNvSpPr txBox="1"/>
          <p:nvPr/>
        </p:nvSpPr>
        <p:spPr>
          <a:xfrm>
            <a:off x="441100" y="1047175"/>
            <a:ext cx="714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roxima Nova"/>
              <a:buChar char="●"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Modulární systém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roxima Nova"/>
              <a:buChar char="●"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Standardně dostupný a otevřený hardware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roxima Nova"/>
              <a:buChar char="●"/>
            </a:pPr>
            <a:r>
              <a:rPr lang="en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Otevřené API rozhraní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Flexibilní volba rádiových jednotek</a:t>
            </a:r>
            <a:endParaRPr/>
          </a:p>
        </p:txBody>
      </p:sp>
      <p:sp>
        <p:nvSpPr>
          <p:cNvPr id="98" name="Google Shape;98;p16"/>
          <p:cNvSpPr txBox="1"/>
          <p:nvPr/>
        </p:nvSpPr>
        <p:spPr>
          <a:xfrm>
            <a:off x="244425" y="1105025"/>
            <a:ext cx="85206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Volíme síť: 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○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IQRF mesh síť - menší vzdálenosti, rychlé odezvy na ruční příkazy 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○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LoRA WAN - dlouhé vzdálenosti, pomalejší odezva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Volíme rádiové jednotky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○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Dle typu sítě, funkcí a ceny 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Lze kombinovat v rámci instalace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.. a neustále integrujeme další!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6077325" y="298475"/>
            <a:ext cx="2921454" cy="1232226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Nejste 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závislí na jednom výrobci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25" y="3254600"/>
            <a:ext cx="1162175" cy="9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1896" y="3104544"/>
            <a:ext cx="1293575" cy="108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6513" y="3077062"/>
            <a:ext cx="1144674" cy="114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36550" y="3181050"/>
            <a:ext cx="1111838" cy="93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/>
          <p:nvPr/>
        </p:nvSpPr>
        <p:spPr>
          <a:xfrm>
            <a:off x="2073675" y="3783350"/>
            <a:ext cx="2762100" cy="1178928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Jednotky jsou otevřené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5" name="Google Shape;105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76700" y="2541222"/>
            <a:ext cx="3380225" cy="232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43013" y="2532450"/>
            <a:ext cx="3647600" cy="241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Flexibilní volba svítidel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244425" y="1105025"/>
            <a:ext cx="6984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Zvolte svítidlo dle svého vkusu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○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Svítidlo je vybaveno Zhaga/NEMA paticí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○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LED driver podporuje Zhaga/NEMA rozhraní DALI/DALI2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1225" y="407650"/>
            <a:ext cx="1881075" cy="188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2287625" y="2623775"/>
            <a:ext cx="318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Zhaga</a:t>
            </a:r>
            <a:r>
              <a:rPr lang="en" sz="1100"/>
              <a:t> je globální standard pro chytrá svítidla, který definuje rozhraní a interoperabilitu mezi LED svítidly a senzory/ovladači. Specifikuje fyzické, elektrické a komunikační parametry.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2287625" y="3831625"/>
            <a:ext cx="3755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NEMA (National Electrical Manufacturers Association)</a:t>
            </a:r>
            <a:r>
              <a:rPr lang="en" sz="1100"/>
              <a:t> je další standard, často používaný v chytrých osvětlovacích aplikacích, zejména v Severní Americe, který podporuje například připojení pro fotobuňky a senzory, často pro veřejné osvětlení.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311699" y="2422223"/>
            <a:ext cx="1686676" cy="126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699" y="3738000"/>
            <a:ext cx="1689550" cy="1218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p17"/>
          <p:cNvCxnSpPr>
            <a:stCxn id="115" idx="1"/>
            <a:endCxn id="117" idx="3"/>
          </p:cNvCxnSpPr>
          <p:nvPr/>
        </p:nvCxnSpPr>
        <p:spPr>
          <a:xfrm flipH="1">
            <a:off x="2001125" y="4347325"/>
            <a:ext cx="286500" cy="600"/>
          </a:xfrm>
          <a:prstGeom prst="bentConnector3">
            <a:avLst>
              <a:gd fmla="val 4997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9" name="Google Shape;119;p17"/>
          <p:cNvCxnSpPr>
            <a:stCxn id="114" idx="1"/>
            <a:endCxn id="116" idx="1"/>
          </p:cNvCxnSpPr>
          <p:nvPr/>
        </p:nvCxnSpPr>
        <p:spPr>
          <a:xfrm flipH="1">
            <a:off x="1998425" y="3054725"/>
            <a:ext cx="289200" cy="600"/>
          </a:xfrm>
          <a:prstGeom prst="bentConnector3">
            <a:avLst>
              <a:gd fmla="val 50009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0" name="Google Shape;12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5375" y="3588525"/>
            <a:ext cx="1881075" cy="1368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5650925" y="2623775"/>
            <a:ext cx="3371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Historická svítidla</a:t>
            </a:r>
            <a:r>
              <a:rPr lang="en" sz="1100"/>
              <a:t> lze vybavit zabudovanými rádiovými jednotkami.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22" name="Google Shape;122;p17"/>
          <p:cNvCxnSpPr>
            <a:stCxn id="121" idx="2"/>
            <a:endCxn id="120" idx="0"/>
          </p:cNvCxnSpPr>
          <p:nvPr/>
        </p:nvCxnSpPr>
        <p:spPr>
          <a:xfrm flipH="1" rot="-5400000">
            <a:off x="7410575" y="3073175"/>
            <a:ext cx="441600" cy="589200"/>
          </a:xfrm>
          <a:prstGeom prst="bentConnector3">
            <a:avLst>
              <a:gd fmla="val 4999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" name="Google Shape;123;p17"/>
          <p:cNvSpPr/>
          <p:nvPr/>
        </p:nvSpPr>
        <p:spPr>
          <a:xfrm>
            <a:off x="4212300" y="445025"/>
            <a:ext cx="2921454" cy="1232226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Nejste závislí na jednom výrobci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Mesh síť</a:t>
            </a:r>
            <a:endParaRPr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327750" y="1017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Podporujeme IQRF</a:t>
            </a:r>
            <a:endParaRPr/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450" y="1398775"/>
            <a:ext cx="1306100" cy="108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295650" y="2382800"/>
            <a:ext cx="8552700" cy="24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800"/>
              <a:t>V mesh síti každá lampa (nebo uzel) může komunikovat s dalšími lampami a přeposílat zprávy mezi sebou, až se dostanou k centrální bráně nebo serveru.</a:t>
            </a:r>
            <a:endParaRPr sz="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/>
              <a:t>Výhody:</a:t>
            </a:r>
            <a:endParaRPr b="1" sz="800"/>
          </a:p>
          <a:p>
            <a:pPr indent="-279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Odolnost proti výpadkům uzlů:</a:t>
            </a:r>
            <a:r>
              <a:rPr lang="en" sz="800"/>
              <a:t> Pokud některá lampa vypadne, síť může automaticky přesměrovat komunikaci přes jiné uzly, což dává určitou redundanci.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Dobré pro hustě osídlené oblasti:</a:t>
            </a:r>
            <a:r>
              <a:rPr lang="en" sz="800"/>
              <a:t> V oblastech, kde jsou světla blízko u sebe (např. městské ulice), může být mesh síť efektivní, protože vzdálenosti mezi jednotlivými uzly jsou malé.</a:t>
            </a:r>
            <a:endParaRPr sz="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/>
              <a:t>Nevýhody:</a:t>
            </a:r>
            <a:endParaRPr b="1" sz="800"/>
          </a:p>
          <a:p>
            <a:pPr indent="-279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Energetická náročnost:</a:t>
            </a:r>
            <a:r>
              <a:rPr lang="en" sz="800"/>
              <a:t> Každý uzel musí pravidelně komunikovat s ostatními uzly a přeposílat data, což zvyšuje energetickou spotřebu, což může být nevýhodné zejména při použití baterií pro senzory nebo řídicí jednotky.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Komplexita správy:</a:t>
            </a:r>
            <a:r>
              <a:rPr lang="en" sz="800"/>
              <a:t> Správa a údržba mesh sítě je složitější, protože je potřeba zajistit funkčnost propojení mezi všemi uzly. Pokud je potřeba změnit konfiguraci nebo přidat další uzly, může to být technicky náročnější než u hvězdicové sítě.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Omezený dosah:</a:t>
            </a:r>
            <a:r>
              <a:rPr lang="en" sz="800"/>
              <a:t> Mesh sítě jsou obvykle navrženy pro kratší vzdálenosti mezi uzly, což není ideální pro veřejné osvětlení, které může pokrývat velké plochy, jako jsou parky, silnice a venkovské oblasti.</a:t>
            </a:r>
            <a:endParaRPr sz="800"/>
          </a:p>
        </p:txBody>
      </p:sp>
      <p:sp>
        <p:nvSpPr>
          <p:cNvPr id="132" name="Google Shape;132;p18"/>
          <p:cNvSpPr/>
          <p:nvPr/>
        </p:nvSpPr>
        <p:spPr>
          <a:xfrm>
            <a:off x="5743625" y="764188"/>
            <a:ext cx="3104730" cy="1276614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Rychlá komunikace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3188325" y="896025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3952225" y="1272000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4080350" y="756725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6" name="Google Shape;136;p18"/>
          <p:cNvSpPr/>
          <p:nvPr/>
        </p:nvSpPr>
        <p:spPr>
          <a:xfrm>
            <a:off x="3340575" y="1569763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7" name="Google Shape;13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398772"/>
            <a:ext cx="1034625" cy="70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18"/>
          <p:cNvCxnSpPr>
            <a:stCxn id="137" idx="1"/>
            <a:endCxn id="134" idx="5"/>
          </p:cNvCxnSpPr>
          <p:nvPr/>
        </p:nvCxnSpPr>
        <p:spPr>
          <a:xfrm rot="10800000">
            <a:off x="4184100" y="1494810"/>
            <a:ext cx="387900" cy="25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" name="Google Shape;139;p18"/>
          <p:cNvCxnSpPr>
            <a:stCxn id="134" idx="0"/>
            <a:endCxn id="135" idx="4"/>
          </p:cNvCxnSpPr>
          <p:nvPr/>
        </p:nvCxnSpPr>
        <p:spPr>
          <a:xfrm flipH="1" rot="10800000">
            <a:off x="4088125" y="1017600"/>
            <a:ext cx="128100" cy="25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18"/>
          <p:cNvCxnSpPr>
            <a:stCxn id="135" idx="2"/>
            <a:endCxn id="133" idx="6"/>
          </p:cNvCxnSpPr>
          <p:nvPr/>
        </p:nvCxnSpPr>
        <p:spPr>
          <a:xfrm flipH="1">
            <a:off x="3460250" y="887225"/>
            <a:ext cx="620100" cy="13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1" name="Google Shape;141;p18"/>
          <p:cNvCxnSpPr>
            <a:stCxn id="133" idx="4"/>
            <a:endCxn id="136" idx="0"/>
          </p:cNvCxnSpPr>
          <p:nvPr/>
        </p:nvCxnSpPr>
        <p:spPr>
          <a:xfrm>
            <a:off x="3324225" y="1157025"/>
            <a:ext cx="152400" cy="41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18"/>
          <p:cNvCxnSpPr>
            <a:stCxn id="136" idx="7"/>
            <a:endCxn id="134" idx="3"/>
          </p:cNvCxnSpPr>
          <p:nvPr/>
        </p:nvCxnSpPr>
        <p:spPr>
          <a:xfrm flipH="1" rot="10800000">
            <a:off x="3572571" y="1494885"/>
            <a:ext cx="419400" cy="113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18"/>
          <p:cNvCxnSpPr>
            <a:stCxn id="133" idx="5"/>
            <a:endCxn id="134" idx="2"/>
          </p:cNvCxnSpPr>
          <p:nvPr/>
        </p:nvCxnSpPr>
        <p:spPr>
          <a:xfrm>
            <a:off x="3420321" y="1118802"/>
            <a:ext cx="531900" cy="28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" name="Google Shape;144;p18"/>
          <p:cNvCxnSpPr>
            <a:stCxn id="137" idx="1"/>
            <a:endCxn id="135" idx="5"/>
          </p:cNvCxnSpPr>
          <p:nvPr/>
        </p:nvCxnSpPr>
        <p:spPr>
          <a:xfrm rot="10800000">
            <a:off x="4312200" y="979410"/>
            <a:ext cx="259800" cy="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 síť</a:t>
            </a:r>
            <a:endParaRPr/>
          </a:p>
        </p:txBody>
      </p:sp>
      <p:sp>
        <p:nvSpPr>
          <p:cNvPr id="150" name="Google Shape;150;p19"/>
          <p:cNvSpPr txBox="1"/>
          <p:nvPr>
            <p:ph idx="1" type="body"/>
          </p:nvPr>
        </p:nvSpPr>
        <p:spPr>
          <a:xfrm>
            <a:off x="311700" y="1017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Podporujeme LoRa WAN</a:t>
            </a:r>
            <a:endParaRPr/>
          </a:p>
        </p:txBody>
      </p:sp>
      <p:pic>
        <p:nvPicPr>
          <p:cNvPr id="151" name="Google Shape;15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58900"/>
            <a:ext cx="1655850" cy="139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 txBox="1"/>
          <p:nvPr/>
        </p:nvSpPr>
        <p:spPr>
          <a:xfrm>
            <a:off x="295650" y="2440675"/>
            <a:ext cx="8552700" cy="24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800"/>
              <a:t>Ve hvězdicové síti všechna zařízení (např. světla, senzory) komunikují přímo s centrální bránou (gateway), která pak přenáší data do centrálního serveru.</a:t>
            </a:r>
            <a:endParaRPr sz="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/>
              <a:t>Výhody pro veřejné osvětlení:</a:t>
            </a:r>
            <a:endParaRPr b="1" sz="800"/>
          </a:p>
          <a:p>
            <a:pPr indent="-279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Dlouhý dosah:</a:t>
            </a:r>
            <a:r>
              <a:rPr lang="en" sz="800"/>
              <a:t> LoRaWAN nebo podobné star sítě mají dosah v řádu několika kilometrů, což je ideální pro veřejné osvětlení rozprostřené na velké ploše, např. v městech nebo venkovských oblastech.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Nízká spotřeba energie:</a:t>
            </a:r>
            <a:r>
              <a:rPr lang="en" sz="800"/>
              <a:t> Veřejné osvětlení často nepotřebuje neustálou komunikaci, takže LoRaWAN umožňuje energeticky úspornou komunikaci, což může být výhodné i pro senzory připojené k lampám (např. senzory pohybu, fotobuňky).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Snadná správa:</a:t>
            </a:r>
            <a:r>
              <a:rPr lang="en" sz="800"/>
              <a:t> V hvězdicové síti není potřeba spravovat složité propojení mezi jednotlivými uzly (lampami), protože všechna zařízení komunikují přímo s bránou. To zjednodušuje instalaci a údržbu.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Odolnost proti výpadkům:</a:t>
            </a:r>
            <a:r>
              <a:rPr lang="en" sz="800"/>
              <a:t> I když jeden světelný bod selže, neztratí se celá komunikace, protože každý bod komunikuje přímo s bránou.</a:t>
            </a:r>
            <a:endParaRPr sz="800"/>
          </a:p>
          <a:p>
            <a:pPr indent="-279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Komunikace přes více bran:</a:t>
            </a:r>
            <a:r>
              <a:rPr lang="en" sz="800"/>
              <a:t> Jeden světelný bod komunikuje přes více bran pokud je má v dosahu signálu.</a:t>
            </a:r>
            <a:endParaRPr sz="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800"/>
              <a:t>Nevýhody:</a:t>
            </a:r>
            <a:endParaRPr b="1" sz="800"/>
          </a:p>
          <a:p>
            <a:pPr indent="-2794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00"/>
              <a:buChar char="●"/>
            </a:pPr>
            <a:r>
              <a:rPr b="1" lang="en" sz="800"/>
              <a:t>Počet bran:</a:t>
            </a:r>
            <a:r>
              <a:rPr lang="en" sz="800"/>
              <a:t> Na velkých plochách může být potřeba více bran, ale to je obvykle menší problém než potřeba více propojených uzlů v mesh síti.</a:t>
            </a:r>
            <a:endParaRPr sz="800"/>
          </a:p>
        </p:txBody>
      </p:sp>
      <p:pic>
        <p:nvPicPr>
          <p:cNvPr id="153" name="Google Shape;15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575" y="1326913"/>
            <a:ext cx="1258899" cy="125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15300" y="1553388"/>
            <a:ext cx="956700" cy="8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6019300" y="205000"/>
            <a:ext cx="3576906" cy="1385424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Široká nabídka dalších zařízení na LoRa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5285150" y="1488750"/>
            <a:ext cx="2921454" cy="1232226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Nejsme závislí na jednom výrobci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3025200" y="198613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" name="Google Shape;158;p19"/>
          <p:cNvSpPr/>
          <p:nvPr/>
        </p:nvSpPr>
        <p:spPr>
          <a:xfrm>
            <a:off x="4436100" y="131924"/>
            <a:ext cx="271800" cy="255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3917225" y="59313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3177450" y="872350"/>
            <a:ext cx="271800" cy="2610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61" name="Google Shape;16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08875" y="701360"/>
            <a:ext cx="1034625" cy="70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p19"/>
          <p:cNvCxnSpPr>
            <a:stCxn id="161" idx="1"/>
            <a:endCxn id="158" idx="4"/>
          </p:cNvCxnSpPr>
          <p:nvPr/>
        </p:nvCxnSpPr>
        <p:spPr>
          <a:xfrm flipH="1" rot="10800000">
            <a:off x="4408875" y="386997"/>
            <a:ext cx="163200" cy="66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19"/>
          <p:cNvCxnSpPr>
            <a:stCxn id="161" idx="1"/>
            <a:endCxn id="159" idx="5"/>
          </p:cNvCxnSpPr>
          <p:nvPr/>
        </p:nvCxnSpPr>
        <p:spPr>
          <a:xfrm rot="10800000">
            <a:off x="4149075" y="281997"/>
            <a:ext cx="259800" cy="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19"/>
          <p:cNvCxnSpPr>
            <a:stCxn id="157" idx="5"/>
            <a:endCxn id="161" idx="1"/>
          </p:cNvCxnSpPr>
          <p:nvPr/>
        </p:nvCxnSpPr>
        <p:spPr>
          <a:xfrm>
            <a:off x="3257196" y="421390"/>
            <a:ext cx="1151700" cy="630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19"/>
          <p:cNvCxnSpPr>
            <a:stCxn id="160" idx="5"/>
            <a:endCxn id="161" idx="1"/>
          </p:cNvCxnSpPr>
          <p:nvPr/>
        </p:nvCxnSpPr>
        <p:spPr>
          <a:xfrm flipH="1" rot="10800000">
            <a:off x="3409446" y="1052527"/>
            <a:ext cx="999300" cy="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6" name="Google Shape;16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54975" y="131935"/>
            <a:ext cx="1034625" cy="70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19"/>
          <p:cNvCxnSpPr>
            <a:stCxn id="166" idx="1"/>
            <a:endCxn id="158" idx="5"/>
          </p:cNvCxnSpPr>
          <p:nvPr/>
        </p:nvCxnSpPr>
        <p:spPr>
          <a:xfrm rot="10800000">
            <a:off x="4668175" y="349472"/>
            <a:ext cx="286800" cy="13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8" name="Google Shape;168;p19"/>
          <p:cNvCxnSpPr>
            <a:stCxn id="166" idx="1"/>
            <a:endCxn id="159" idx="5"/>
          </p:cNvCxnSpPr>
          <p:nvPr/>
        </p:nvCxnSpPr>
        <p:spPr>
          <a:xfrm rot="10800000">
            <a:off x="4149175" y="281972"/>
            <a:ext cx="805800" cy="20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9" name="Google Shape;169;p19"/>
          <p:cNvCxnSpPr>
            <a:stCxn id="166" idx="1"/>
            <a:endCxn id="157" idx="6"/>
          </p:cNvCxnSpPr>
          <p:nvPr/>
        </p:nvCxnSpPr>
        <p:spPr>
          <a:xfrm rot="10800000">
            <a:off x="3296875" y="329072"/>
            <a:ext cx="1658100" cy="153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Neinvazivní instalace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244425" y="1105025"/>
            <a:ext cx="8520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Montuje se do Zhaga/Nema patic na svítidlech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Standardní rozvaděče beze změny *)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Lokální komunikační brány jsou instalovány mimo světelnou soustavu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6" name="Google Shape;176;p20"/>
          <p:cNvSpPr txBox="1"/>
          <p:nvPr/>
        </p:nvSpPr>
        <p:spPr>
          <a:xfrm>
            <a:off x="2012950" y="4123538"/>
            <a:ext cx="3602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*) Data z elektroměrů </a:t>
            </a:r>
            <a:r>
              <a:rPr lang="en" sz="1100"/>
              <a:t>V případě požadavku na měření spotřeby energie je požadována instalace standardního elektroměru s modbus výstupem.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7" name="Google Shape;17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75" y="3916575"/>
            <a:ext cx="1106624" cy="11066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20"/>
          <p:cNvCxnSpPr>
            <a:stCxn id="176" idx="1"/>
            <a:endCxn id="177" idx="3"/>
          </p:cNvCxnSpPr>
          <p:nvPr/>
        </p:nvCxnSpPr>
        <p:spPr>
          <a:xfrm flipH="1">
            <a:off x="1790950" y="4469888"/>
            <a:ext cx="222000" cy="600"/>
          </a:xfrm>
          <a:prstGeom prst="bentConnector3">
            <a:avLst>
              <a:gd fmla="val 49966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79" name="Google Shape;17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13" y="2120837"/>
            <a:ext cx="2333484" cy="187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4850" y="2134812"/>
            <a:ext cx="2401801" cy="184637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/>
          <p:nvPr/>
        </p:nvSpPr>
        <p:spPr>
          <a:xfrm>
            <a:off x="5515175" y="125150"/>
            <a:ext cx="3576906" cy="1385424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Podpora standardních komunikačních bran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Webový portál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244425" y="1105025"/>
            <a:ext cx="8520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Přístupný z webového prohlížeče 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Uživatelské přístupy s oprávněními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Jeden portál pro všechna zařízení města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Řízení světelných profilů pro lokace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Plná historie všech parametrů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Alerty na poruchy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Periodické reporty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Manuální řízení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…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8476" y="523725"/>
            <a:ext cx="3376425" cy="237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7875" y="3205313"/>
            <a:ext cx="3077625" cy="16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43550" y="3185275"/>
            <a:ext cx="2904925" cy="1694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1"/>
          <p:cNvSpPr/>
          <p:nvPr/>
        </p:nvSpPr>
        <p:spPr>
          <a:xfrm>
            <a:off x="26675" y="3696751"/>
            <a:ext cx="2984040" cy="1290762"/>
          </a:xfrm>
          <a:prstGeom prst="irregularSeal1">
            <a:avLst/>
          </a:prstGeom>
          <a:solidFill>
            <a:srgbClr val="FCE5CD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Podpora mobilního telefonu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