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jp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jp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Relationship Id="rId3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0242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45720"/>
          </a:xfrm>
          <a:prstGeom prst="rect">
            <a:avLst/>
          </a:prstGeom>
          <a:solidFill>
            <a:srgbClr val="9068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logimic_4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502920"/>
            <a:ext cx="1789410" cy="43891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48640" y="1325880"/>
            <a:ext cx="438912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  <a:latin typeface="Calibri"/>
              </a:defRPr>
            </a:pPr>
            <a:r>
              <a:t>Chytré řízení města</a:t>
            </a:r>
          </a:p>
          <a:p>
            <a:pPr>
              <a:spcBef>
                <a:spcPts val="800"/>
              </a:spcBef>
              <a:defRPr sz="2400" b="1">
                <a:solidFill>
                  <a:srgbClr val="9068BE"/>
                </a:solidFill>
                <a:latin typeface="Calibri"/>
              </a:defRPr>
            </a:pPr>
            <a:r>
              <a:t>bez výměny všeho, co už máte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2880360"/>
            <a:ext cx="4206240" cy="10058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 b="0">
                <a:solidFill>
                  <a:srgbClr val="FFFFFF"/>
                </a:solidFill>
                <a:latin typeface="Calibri"/>
              </a:defRPr>
            </a:pPr>
            <a:r>
              <a:t>Prezentace pro starostu a technické služby</a:t>
            </a:r>
          </a:p>
          <a:p>
            <a:pPr>
              <a:defRPr sz="1700" b="0">
                <a:solidFill>
                  <a:srgbClr val="BBBBCC"/>
                </a:solidFill>
                <a:latin typeface="Calibri"/>
              </a:defRPr>
            </a:pPr>
            <a:r>
              <a:t>6 000+ řízených svítidel · ověřeno v českých městech</a:t>
            </a:r>
          </a:p>
        </p:txBody>
      </p:sp>
      <p:pic>
        <p:nvPicPr>
          <p:cNvPr id="6" name="Picture 5" descr="1723821414195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9160" y="384048"/>
            <a:ext cx="4069080" cy="305181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48640" y="6565392"/>
            <a:ext cx="80467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 b="0">
                <a:solidFill>
                  <a:srgbClr val="9999AA"/>
                </a:solidFill>
                <a:latin typeface="Calibri"/>
              </a:defRPr>
            </a:pPr>
            <a:r>
              <a:t>logimic.com  ·  Řešení pro města a obce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6565392"/>
            <a:ext cx="9144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0">
                <a:solidFill>
                  <a:srgbClr val="9999AA"/>
                </a:solidFill>
                <a:latin typeface="Calibri"/>
              </a:defRPr>
            </a:pPr>
            <a:r>
              <a:t>1 / 35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80467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0242B"/>
                </a:solidFill>
                <a:latin typeface="Calibri"/>
              </a:defRPr>
            </a:pPr>
            <a:r>
              <a:t>Co dalšího lze monitorovat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749808"/>
            <a:ext cx="804672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 b="0">
                <a:solidFill>
                  <a:srgbClr val="6C626D"/>
                </a:solidFill>
                <a:latin typeface="Calibri"/>
              </a:defRPr>
            </a:pPr>
            <a:r>
              <a:t>Postupné připojení dalších technologií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078992"/>
            <a:ext cx="1097280" cy="31750"/>
          </a:xfrm>
          <a:prstGeom prst="rect">
            <a:avLst/>
          </a:prstGeom>
          <a:solidFill>
            <a:srgbClr val="9068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225295"/>
            <a:ext cx="2971800" cy="5943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1700" b="0">
                <a:solidFill>
                  <a:srgbClr val="333333"/>
                </a:solidFill>
                <a:latin typeface="Calibri"/>
              </a:defRPr>
            </a:pPr>
            <a:r>
              <a:t>Rozvaděče a energetika budov</a:t>
            </a:r>
          </a:p>
          <a:p>
            <a:pPr>
              <a:spcAft>
                <a:spcPts val="1000"/>
              </a:spcAft>
              <a:defRPr sz="1700" b="0">
                <a:solidFill>
                  <a:srgbClr val="333333"/>
                </a:solidFill>
                <a:latin typeface="Calibri"/>
              </a:defRPr>
            </a:pPr>
            <a:r>
              <a:t>Retenční nádrže a vodní toky</a:t>
            </a:r>
          </a:p>
          <a:p>
            <a:pPr>
              <a:spcAft>
                <a:spcPts val="1000"/>
              </a:spcAft>
              <a:defRPr sz="1700" b="0">
                <a:solidFill>
                  <a:srgbClr val="333333"/>
                </a:solidFill>
                <a:latin typeface="Calibri"/>
              </a:defRPr>
            </a:pPr>
            <a:r>
              <a:t>Meteostanice a veřejné osvětlení</a:t>
            </a:r>
          </a:p>
          <a:p>
            <a:pPr>
              <a:spcAft>
                <a:spcPts val="1000"/>
              </a:spcAft>
              <a:defRPr sz="1700" b="0">
                <a:solidFill>
                  <a:srgbClr val="333333"/>
                </a:solidFill>
                <a:latin typeface="Calibri"/>
              </a:defRPr>
            </a:pPr>
            <a:r>
              <a:t>Provozní data a alarmy v jednom systému</a:t>
            </a:r>
          </a:p>
        </p:txBody>
      </p:sp>
      <p:pic>
        <p:nvPicPr>
          <p:cNvPr id="6" name="Picture 5" descr="municipal-monitoring-overview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9039" y="1225295"/>
            <a:ext cx="4846320" cy="186169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749039" y="6254496"/>
            <a:ext cx="48463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 b="0">
                <a:solidFill>
                  <a:srgbClr val="6C626D"/>
                </a:solidFill>
                <a:latin typeface="Calibri"/>
              </a:defRPr>
            </a:pPr>
            <a:r>
              <a:t>Příklady dalších oblastí monitoringu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6565392"/>
            <a:ext cx="80467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 b="0">
                <a:solidFill>
                  <a:srgbClr val="6C626D"/>
                </a:solidFill>
                <a:latin typeface="Calibri"/>
              </a:defRPr>
            </a:pPr>
            <a:r>
              <a:t>logimic.com  ·  Řešení pro města a obce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6565392"/>
            <a:ext cx="9144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0">
                <a:solidFill>
                  <a:srgbClr val="6C626D"/>
                </a:solidFill>
                <a:latin typeface="Calibri"/>
              </a:defRPr>
            </a:pPr>
            <a:r>
              <a:t>10 / 35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80467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0242B"/>
                </a:solidFill>
                <a:latin typeface="Calibri"/>
              </a:defRPr>
            </a:pPr>
            <a:r>
              <a:t>Přínosy pro vedení a technické služby</a:t>
            </a:r>
          </a:p>
        </p:txBody>
      </p:sp>
      <p:sp>
        <p:nvSpPr>
          <p:cNvPr id="3" name="Rectangle 2"/>
          <p:cNvSpPr/>
          <p:nvPr/>
        </p:nvSpPr>
        <p:spPr>
          <a:xfrm>
            <a:off x="548640" y="841248"/>
            <a:ext cx="1097280" cy="31750"/>
          </a:xfrm>
          <a:prstGeom prst="rect">
            <a:avLst/>
          </a:prstGeom>
          <a:solidFill>
            <a:srgbClr val="9068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987552"/>
            <a:ext cx="3840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 b="1">
                <a:solidFill>
                  <a:srgbClr val="7A56A3"/>
                </a:solidFill>
                <a:latin typeface="Calibri"/>
              </a:defRPr>
            </a:pPr>
            <a:r>
              <a:t>Pro vedení města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353312"/>
            <a:ext cx="3840480" cy="5943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700" b="0">
                <a:solidFill>
                  <a:srgbClr val="333333"/>
                </a:solidFill>
                <a:latin typeface="Calibri"/>
              </a:defRPr>
            </a:pPr>
            <a:r>
              <a:t>využití stávajících investic</a:t>
            </a:r>
          </a:p>
          <a:p>
            <a:pPr>
              <a:spcAft>
                <a:spcPts val="900"/>
              </a:spcAft>
              <a:defRPr sz="1700" b="0">
                <a:solidFill>
                  <a:srgbClr val="333333"/>
                </a:solidFill>
                <a:latin typeface="Calibri"/>
              </a:defRPr>
            </a:pPr>
            <a:r>
              <a:t>postupná modernizace</a:t>
            </a:r>
          </a:p>
          <a:p>
            <a:pPr>
              <a:spcAft>
                <a:spcPts val="900"/>
              </a:spcAft>
              <a:defRPr sz="1700" b="0">
                <a:solidFill>
                  <a:srgbClr val="333333"/>
                </a:solidFill>
                <a:latin typeface="Calibri"/>
              </a:defRPr>
            </a:pPr>
            <a:r>
              <a:t>nezávislost na výrobci</a:t>
            </a:r>
          </a:p>
          <a:p>
            <a:pPr>
              <a:spcAft>
                <a:spcPts val="900"/>
              </a:spcAft>
              <a:defRPr sz="1700" b="0">
                <a:solidFill>
                  <a:srgbClr val="333333"/>
                </a:solidFill>
                <a:latin typeface="Calibri"/>
              </a:defRPr>
            </a:pPr>
            <a:r>
              <a:t>data pro investice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754880" y="987552"/>
            <a:ext cx="3840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 b="1">
                <a:solidFill>
                  <a:srgbClr val="7A56A3"/>
                </a:solidFill>
                <a:latin typeface="Calibri"/>
              </a:defRPr>
            </a:pPr>
            <a:r>
              <a:t>Pro technické služby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1353312"/>
            <a:ext cx="3840480" cy="5943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700" b="0">
                <a:solidFill>
                  <a:srgbClr val="333333"/>
                </a:solidFill>
                <a:latin typeface="Calibri"/>
              </a:defRPr>
            </a:pPr>
            <a:r>
              <a:t>méně výjezdů a kontrol</a:t>
            </a:r>
          </a:p>
          <a:p>
            <a:pPr>
              <a:spcAft>
                <a:spcPts val="900"/>
              </a:spcAft>
              <a:defRPr sz="1700" b="0">
                <a:solidFill>
                  <a:srgbClr val="333333"/>
                </a:solidFill>
                <a:latin typeface="Calibri"/>
              </a:defRPr>
            </a:pPr>
            <a:r>
              <a:t>rychlejší reakce na poruchy</a:t>
            </a:r>
          </a:p>
          <a:p>
            <a:pPr>
              <a:spcAft>
                <a:spcPts val="900"/>
              </a:spcAft>
              <a:defRPr sz="1700" b="0">
                <a:solidFill>
                  <a:srgbClr val="333333"/>
                </a:solidFill>
                <a:latin typeface="Calibri"/>
              </a:defRPr>
            </a:pPr>
            <a:r>
              <a:t>mapa a historie provozu</a:t>
            </a:r>
          </a:p>
          <a:p>
            <a:pPr>
              <a:spcAft>
                <a:spcPts val="900"/>
              </a:spcAft>
              <a:defRPr sz="1700" b="0">
                <a:solidFill>
                  <a:srgbClr val="333333"/>
                </a:solidFill>
                <a:latin typeface="Calibri"/>
              </a:defRPr>
            </a:pPr>
            <a:r>
              <a:t>jasné info před servisem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0" y="987552"/>
            <a:ext cx="12700" cy="5504688"/>
          </a:xfrm>
          <a:prstGeom prst="rect">
            <a:avLst/>
          </a:prstGeom>
          <a:solidFill>
            <a:srgbClr val="E0E0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48640" y="6565392"/>
            <a:ext cx="80467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 b="0">
                <a:solidFill>
                  <a:srgbClr val="6C626D"/>
                </a:solidFill>
                <a:latin typeface="Calibri"/>
              </a:defRPr>
            </a:pPr>
            <a:r>
              <a:t>logimic.com  ·  Řešení pro města a obce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565392"/>
            <a:ext cx="9144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0">
                <a:solidFill>
                  <a:srgbClr val="6C626D"/>
                </a:solidFill>
                <a:latin typeface="Calibri"/>
              </a:defRPr>
            </a:pPr>
            <a:r>
              <a:t>11 / 35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80467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0242B"/>
                </a:solidFill>
                <a:latin typeface="Calibri"/>
              </a:defRPr>
            </a:pPr>
            <a:r>
              <a:t>Postup zavedení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749808"/>
            <a:ext cx="804672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 b="0">
                <a:solidFill>
                  <a:srgbClr val="6C626D"/>
                </a:solidFill>
                <a:latin typeface="Calibri"/>
              </a:defRPr>
            </a:pPr>
            <a:r>
              <a:t>Bez nutnosti měnit vše najednou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078992"/>
            <a:ext cx="1097280" cy="31750"/>
          </a:xfrm>
          <a:prstGeom prst="rect">
            <a:avLst/>
          </a:prstGeom>
          <a:solidFill>
            <a:srgbClr val="9068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225295"/>
            <a:ext cx="3200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 b="1">
                <a:solidFill>
                  <a:srgbClr val="9068BE"/>
                </a:solidFill>
                <a:latin typeface="Calibri"/>
              </a:defRPr>
            </a:pPr>
            <a:r>
              <a:t>1.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1207007"/>
            <a:ext cx="768096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b="1">
                <a:solidFill>
                  <a:srgbClr val="10242B"/>
                </a:solidFill>
                <a:latin typeface="Calibri"/>
              </a:defRPr>
            </a:pPr>
            <a:r>
              <a:t>Vybereme první oblast</a:t>
            </a:r>
          </a:p>
          <a:p>
            <a:pPr>
              <a:spcBef>
                <a:spcPts val="300"/>
              </a:spcBef>
              <a:defRPr sz="1700" b="0">
                <a:solidFill>
                  <a:srgbClr val="6C626D"/>
                </a:solidFill>
                <a:latin typeface="Calibri"/>
              </a:defRPr>
            </a:pPr>
            <a:r>
              <a:t>Veřejné osvětlení, rozvaděče nebo energetický monitoring.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2212848"/>
            <a:ext cx="3200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 b="1">
                <a:solidFill>
                  <a:srgbClr val="9068BE"/>
                </a:solidFill>
                <a:latin typeface="Calibri"/>
              </a:defRPr>
            </a:pPr>
            <a:r>
              <a:t>2.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2194560"/>
            <a:ext cx="768096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b="1">
                <a:solidFill>
                  <a:srgbClr val="10242B"/>
                </a:solidFill>
                <a:latin typeface="Calibri"/>
              </a:defRPr>
            </a:pPr>
            <a:r>
              <a:t>Prověříme infrastrukturu</a:t>
            </a:r>
          </a:p>
          <a:p>
            <a:pPr>
              <a:spcBef>
                <a:spcPts val="300"/>
              </a:spcBef>
              <a:defRPr sz="1700" b="0">
                <a:solidFill>
                  <a:srgbClr val="6C626D"/>
                </a:solidFill>
                <a:latin typeface="Calibri"/>
              </a:defRPr>
            </a:pPr>
            <a:r>
              <a:t>Co lze připojit a co doplnit.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3200400"/>
            <a:ext cx="3200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 b="1">
                <a:solidFill>
                  <a:srgbClr val="9068BE"/>
                </a:solidFill>
                <a:latin typeface="Calibri"/>
              </a:defRPr>
            </a:pPr>
            <a:r>
              <a:t>3.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4400" y="3182112"/>
            <a:ext cx="768096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b="1">
                <a:solidFill>
                  <a:srgbClr val="10242B"/>
                </a:solidFill>
                <a:latin typeface="Calibri"/>
              </a:defRPr>
            </a:pPr>
            <a:r>
              <a:t>Ověříme v pilotu</a:t>
            </a:r>
          </a:p>
          <a:p>
            <a:pPr>
              <a:spcBef>
                <a:spcPts val="300"/>
              </a:spcBef>
              <a:defRPr sz="1700" b="0">
                <a:solidFill>
                  <a:srgbClr val="6C626D"/>
                </a:solidFill>
                <a:latin typeface="Calibri"/>
              </a:defRPr>
            </a:pPr>
            <a:r>
              <a:t>Přehledy, alarmy, uživatele a postupy.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4187952"/>
            <a:ext cx="3200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 b="1">
                <a:solidFill>
                  <a:srgbClr val="9068BE"/>
                </a:solidFill>
                <a:latin typeface="Calibri"/>
              </a:defRPr>
            </a:pPr>
            <a:r>
              <a:t>4.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14400" y="4169664"/>
            <a:ext cx="768096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b="1">
                <a:solidFill>
                  <a:srgbClr val="10242B"/>
                </a:solidFill>
                <a:latin typeface="Calibri"/>
              </a:defRPr>
            </a:pPr>
            <a:r>
              <a:t>Postupně rozšíříme</a:t>
            </a:r>
          </a:p>
          <a:p>
            <a:pPr>
              <a:spcBef>
                <a:spcPts val="300"/>
              </a:spcBef>
              <a:defRPr sz="1700" b="0">
                <a:solidFill>
                  <a:srgbClr val="6C626D"/>
                </a:solidFill>
                <a:latin typeface="Calibri"/>
              </a:defRPr>
            </a:pPr>
            <a:r>
              <a:t>Další zařízení a městské technologie.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6565392"/>
            <a:ext cx="80467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 b="0">
                <a:solidFill>
                  <a:srgbClr val="6C626D"/>
                </a:solidFill>
                <a:latin typeface="Calibri"/>
              </a:defRPr>
            </a:pPr>
            <a:r>
              <a:t>logimic.com  ·  Řešení pro města a obce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640" y="6565392"/>
            <a:ext cx="9144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0">
                <a:solidFill>
                  <a:srgbClr val="6C626D"/>
                </a:solidFill>
                <a:latin typeface="Calibri"/>
              </a:defRPr>
            </a:pPr>
            <a:r>
              <a:t>12 / 35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606040"/>
            <a:ext cx="804672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600" b="1">
                <a:solidFill>
                  <a:srgbClr val="10242B"/>
                </a:solidFill>
                <a:latin typeface="Calibri"/>
              </a:defRPr>
            </a:pPr>
            <a:r>
              <a:t>Platforma v provozu</a:t>
            </a:r>
          </a:p>
          <a:p>
            <a:pPr algn="ctr">
              <a:spcBef>
                <a:spcPts val="1400"/>
              </a:spcBef>
              <a:defRPr sz="1800" b="0">
                <a:solidFill>
                  <a:srgbClr val="6C626D"/>
                </a:solidFill>
                <a:latin typeface="Calibri"/>
              </a:defRPr>
            </a:pPr>
            <a:r>
              <a:t>Reálné obrazovky z nasazení ve českých městech</a:t>
            </a:r>
          </a:p>
        </p:txBody>
      </p:sp>
      <p:sp>
        <p:nvSpPr>
          <p:cNvPr id="3" name="Rectangle 2"/>
          <p:cNvSpPr/>
          <p:nvPr/>
        </p:nvSpPr>
        <p:spPr>
          <a:xfrm>
            <a:off x="4114800" y="3657600"/>
            <a:ext cx="914400" cy="31750"/>
          </a:xfrm>
          <a:prstGeom prst="rect">
            <a:avLst/>
          </a:prstGeom>
          <a:solidFill>
            <a:srgbClr val="9068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6565392"/>
            <a:ext cx="80467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 b="0">
                <a:solidFill>
                  <a:srgbClr val="6C626D"/>
                </a:solidFill>
                <a:latin typeface="Calibri"/>
              </a:defRPr>
            </a:pPr>
            <a:r>
              <a:t>logimic.com  ·  Řešení pro města a obce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565392"/>
            <a:ext cx="9144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0">
                <a:solidFill>
                  <a:srgbClr val="6C626D"/>
                </a:solidFill>
                <a:latin typeface="Calibri"/>
              </a:defRPr>
            </a:pPr>
            <a:r>
              <a:t>13 / 35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chodov-signal-ma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1318831"/>
            <a:ext cx="8046720" cy="381800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48640" y="6163055"/>
            <a:ext cx="804672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 b="1">
                <a:solidFill>
                  <a:srgbClr val="10242B"/>
                </a:solidFill>
                <a:latin typeface="Calibri"/>
              </a:defRPr>
            </a:pPr>
            <a:r>
              <a:t>Mapa zařízení v terénu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6565392"/>
            <a:ext cx="80467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 b="0">
                <a:solidFill>
                  <a:srgbClr val="6C626D"/>
                </a:solidFill>
                <a:latin typeface="Calibri"/>
              </a:defRPr>
            </a:pPr>
            <a:r>
              <a:t>logimic.com  ·  Řešení pro města a obce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565392"/>
            <a:ext cx="9144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0">
                <a:solidFill>
                  <a:srgbClr val="6C626D"/>
                </a:solidFill>
                <a:latin typeface="Calibri"/>
              </a:defRPr>
            </a:pPr>
            <a:r>
              <a:t>14 / 35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luminaire-signal-ma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1345901"/>
            <a:ext cx="8046720" cy="376386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48640" y="6163055"/>
            <a:ext cx="804672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 b="1">
                <a:solidFill>
                  <a:srgbClr val="10242B"/>
                </a:solidFill>
                <a:latin typeface="Calibri"/>
              </a:defRPr>
            </a:pPr>
            <a:r>
              <a:t>Analýza signálu svítidel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6565392"/>
            <a:ext cx="80467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 b="0">
                <a:solidFill>
                  <a:srgbClr val="6C626D"/>
                </a:solidFill>
                <a:latin typeface="Calibri"/>
              </a:defRPr>
            </a:pPr>
            <a:r>
              <a:t>logimic.com  ·  Řešení pro města a obce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565392"/>
            <a:ext cx="9144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0">
                <a:solidFill>
                  <a:srgbClr val="6C626D"/>
                </a:solidFill>
                <a:latin typeface="Calibri"/>
              </a:defRPr>
            </a:pPr>
            <a:r>
              <a:t>15 / 35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ntegrator-lighting-dashboar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810890"/>
            <a:ext cx="8046720" cy="483388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48640" y="6163055"/>
            <a:ext cx="804672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 b="1">
                <a:solidFill>
                  <a:srgbClr val="10242B"/>
                </a:solidFill>
                <a:latin typeface="Calibri"/>
              </a:defRPr>
            </a:pPr>
            <a:r>
              <a:t>Alarmy a stav světelných bodů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6565392"/>
            <a:ext cx="80467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 b="0">
                <a:solidFill>
                  <a:srgbClr val="6C626D"/>
                </a:solidFill>
                <a:latin typeface="Calibri"/>
              </a:defRPr>
            </a:pPr>
            <a:r>
              <a:t>logimic.com  ·  Řešení pro města a obce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565392"/>
            <a:ext cx="9144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0">
                <a:solidFill>
                  <a:srgbClr val="6C626D"/>
                </a:solidFill>
                <a:latin typeface="Calibri"/>
              </a:defRPr>
            </a:pPr>
            <a:r>
              <a:t>16 / 35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street-lighting-daily-status-repor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1065276"/>
            <a:ext cx="8046720" cy="432511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48640" y="6163055"/>
            <a:ext cx="804672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 b="1">
                <a:solidFill>
                  <a:srgbClr val="10242B"/>
                </a:solidFill>
                <a:latin typeface="Calibri"/>
              </a:defRPr>
            </a:pPr>
            <a:r>
              <a:t>Denní report o stavu svítidel za předchozí noc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6565392"/>
            <a:ext cx="80467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 b="0">
                <a:solidFill>
                  <a:srgbClr val="6C626D"/>
                </a:solidFill>
                <a:latin typeface="Calibri"/>
              </a:defRPr>
            </a:pPr>
            <a:r>
              <a:t>logimic.com  ·  Řešení pro města a obce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565392"/>
            <a:ext cx="9144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0">
                <a:solidFill>
                  <a:srgbClr val="6C626D"/>
                </a:solidFill>
                <a:latin typeface="Calibri"/>
              </a:defRPr>
            </a:pPr>
            <a:r>
              <a:t>17 / 35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street-lighting-intensity-contro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1318831"/>
            <a:ext cx="8046720" cy="381800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48640" y="6163055"/>
            <a:ext cx="804672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 b="1">
                <a:solidFill>
                  <a:srgbClr val="10242B"/>
                </a:solidFill>
                <a:latin typeface="Calibri"/>
              </a:defRPr>
            </a:pPr>
            <a:r>
              <a:t>Nastavení intenzity skupině nebo vybraným svítidlům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6565392"/>
            <a:ext cx="80467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 b="0">
                <a:solidFill>
                  <a:srgbClr val="6C626D"/>
                </a:solidFill>
                <a:latin typeface="Calibri"/>
              </a:defRPr>
            </a:pPr>
            <a:r>
              <a:t>logimic.com  ·  Řešení pro města a obce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565392"/>
            <a:ext cx="9144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0">
                <a:solidFill>
                  <a:srgbClr val="6C626D"/>
                </a:solidFill>
                <a:latin typeface="Calibri"/>
              </a:defRPr>
            </a:pPr>
            <a:r>
              <a:t>18 / 35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device-group-kpi-dashboar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1853945"/>
            <a:ext cx="8046720" cy="274777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48640" y="6163055"/>
            <a:ext cx="804672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 b="1">
                <a:solidFill>
                  <a:srgbClr val="10242B"/>
                </a:solidFill>
                <a:latin typeface="Calibri"/>
              </a:defRPr>
            </a:pPr>
            <a:r>
              <a:t>KPI nad skupinami zařízení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6565392"/>
            <a:ext cx="80467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 b="0">
                <a:solidFill>
                  <a:srgbClr val="6C626D"/>
                </a:solidFill>
                <a:latin typeface="Calibri"/>
              </a:defRPr>
            </a:pPr>
            <a:r>
              <a:t>logimic.com  ·  Řešení pro města a obce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565392"/>
            <a:ext cx="9144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0">
                <a:solidFill>
                  <a:srgbClr val="6C626D"/>
                </a:solidFill>
                <a:latin typeface="Calibri"/>
              </a:defRPr>
            </a:pPr>
            <a:r>
              <a:t>19 / 35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80467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0242B"/>
                </a:solidFill>
                <a:latin typeface="Calibri"/>
              </a:defRPr>
            </a:pPr>
            <a:r>
              <a:t>Agenda</a:t>
            </a:r>
          </a:p>
        </p:txBody>
      </p:sp>
      <p:sp>
        <p:nvSpPr>
          <p:cNvPr id="3" name="Rectangle 2"/>
          <p:cNvSpPr/>
          <p:nvPr/>
        </p:nvSpPr>
        <p:spPr>
          <a:xfrm>
            <a:off x="548640" y="841248"/>
            <a:ext cx="1097280" cy="31750"/>
          </a:xfrm>
          <a:prstGeom prst="rect">
            <a:avLst/>
          </a:prstGeom>
          <a:solidFill>
            <a:srgbClr val="9068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987552"/>
            <a:ext cx="8046720" cy="5943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1800" b="0">
                <a:solidFill>
                  <a:srgbClr val="333333"/>
                </a:solidFill>
                <a:latin typeface="Calibri"/>
              </a:defRPr>
            </a:pPr>
            <a:r>
              <a:t>Výzvy měst a jeden provozní přehled</a:t>
            </a:r>
          </a:p>
          <a:p>
            <a:pPr>
              <a:spcAft>
                <a:spcPts val="1200"/>
              </a:spcAft>
              <a:defRPr sz="1800" b="0">
                <a:solidFill>
                  <a:srgbClr val="333333"/>
                </a:solidFill>
                <a:latin typeface="Calibri"/>
              </a:defRPr>
            </a:pPr>
            <a:r>
              <a:t>Co Logimic doplní ke stávající infrastruktuře</a:t>
            </a:r>
          </a:p>
          <a:p>
            <a:pPr>
              <a:spcAft>
                <a:spcPts val="1200"/>
              </a:spcAft>
              <a:defRPr sz="1800" b="0">
                <a:solidFill>
                  <a:srgbClr val="333333"/>
                </a:solidFill>
                <a:latin typeface="Calibri"/>
              </a:defRPr>
            </a:pPr>
            <a:r>
              <a:t>Scénáře nasazení a další oblasti monitoringu</a:t>
            </a:r>
          </a:p>
          <a:p>
            <a:pPr>
              <a:spcAft>
                <a:spcPts val="1200"/>
              </a:spcAft>
              <a:defRPr sz="1800" b="0">
                <a:solidFill>
                  <a:srgbClr val="333333"/>
                </a:solidFill>
                <a:latin typeface="Calibri"/>
              </a:defRPr>
            </a:pPr>
            <a:r>
              <a:t>Ukázka platformy a reference z ČR</a:t>
            </a:r>
          </a:p>
          <a:p>
            <a:pPr>
              <a:spcAft>
                <a:spcPts val="1200"/>
              </a:spcAft>
              <a:defRPr sz="1800" b="0">
                <a:solidFill>
                  <a:srgbClr val="333333"/>
                </a:solidFill>
                <a:latin typeface="Calibri"/>
              </a:defRPr>
            </a:pPr>
            <a:r>
              <a:t>Nasazení, zabezpečení a další krok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565392"/>
            <a:ext cx="80467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 b="0">
                <a:solidFill>
                  <a:srgbClr val="6C626D"/>
                </a:solidFill>
                <a:latin typeface="Calibri"/>
              </a:defRPr>
            </a:pPr>
            <a:r>
              <a:t>logimic.com  ·  Řešení pro města a obce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565392"/>
            <a:ext cx="9144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0">
                <a:solidFill>
                  <a:srgbClr val="6C626D"/>
                </a:solidFill>
                <a:latin typeface="Calibri"/>
              </a:defRPr>
            </a:pPr>
            <a:r>
              <a:t>2 / 35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street-lighting-street-kpi-overvie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1390799"/>
            <a:ext cx="8046720" cy="367406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48640" y="6163055"/>
            <a:ext cx="804672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 b="1">
                <a:solidFill>
                  <a:srgbClr val="10242B"/>
                </a:solidFill>
                <a:latin typeface="Calibri"/>
              </a:defRPr>
            </a:pPr>
            <a:r>
              <a:t>Přehled KPI skupin svítidel podle ulic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6565392"/>
            <a:ext cx="80467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 b="0">
                <a:solidFill>
                  <a:srgbClr val="6C626D"/>
                </a:solidFill>
                <a:latin typeface="Calibri"/>
              </a:defRPr>
            </a:pPr>
            <a:r>
              <a:t>logimic.com  ·  Řešení pro města a obce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565392"/>
            <a:ext cx="9144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0">
                <a:solidFill>
                  <a:srgbClr val="6C626D"/>
                </a:solidFill>
                <a:latin typeface="Calibri"/>
              </a:defRPr>
            </a:pPr>
            <a:r>
              <a:t>20 / 35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platform-dashboard-overvie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1318831"/>
            <a:ext cx="8046720" cy="381800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48640" y="6163055"/>
            <a:ext cx="804672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 b="1">
                <a:solidFill>
                  <a:srgbClr val="10242B"/>
                </a:solidFill>
                <a:latin typeface="Calibri"/>
              </a:defRPr>
            </a:pPr>
            <a:r>
              <a:t>Provozní přehled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6565392"/>
            <a:ext cx="80467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 b="0">
                <a:solidFill>
                  <a:srgbClr val="6C626D"/>
                </a:solidFill>
                <a:latin typeface="Calibri"/>
              </a:defRPr>
            </a:pPr>
            <a:r>
              <a:t>logimic.com  ·  Řešení pro města a obce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565392"/>
            <a:ext cx="9144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0">
                <a:solidFill>
                  <a:srgbClr val="6C626D"/>
                </a:solidFill>
                <a:latin typeface="Calibri"/>
              </a:defRPr>
            </a:pPr>
            <a:r>
              <a:t>21 / 35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platform-device-dat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1318831"/>
            <a:ext cx="8046720" cy="381800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48640" y="6163055"/>
            <a:ext cx="804672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 b="1">
                <a:solidFill>
                  <a:srgbClr val="10242B"/>
                </a:solidFill>
                <a:latin typeface="Calibri"/>
              </a:defRPr>
            </a:pPr>
            <a:r>
              <a:t>Historie měření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6565392"/>
            <a:ext cx="80467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 b="0">
                <a:solidFill>
                  <a:srgbClr val="6C626D"/>
                </a:solidFill>
                <a:latin typeface="Calibri"/>
              </a:defRPr>
            </a:pPr>
            <a:r>
              <a:t>logimic.com  ·  Řešení pro města a obce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565392"/>
            <a:ext cx="9144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0">
                <a:solidFill>
                  <a:srgbClr val="6C626D"/>
                </a:solidFill>
                <a:latin typeface="Calibri"/>
              </a:defRPr>
            </a:pPr>
            <a:r>
              <a:t>22 / 35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street-lighting-temperature-monitorin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1026324"/>
            <a:ext cx="8046720" cy="440301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48640" y="6163055"/>
            <a:ext cx="804672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 b="1">
                <a:solidFill>
                  <a:srgbClr val="10242B"/>
                </a:solidFill>
                <a:latin typeface="Calibri"/>
              </a:defRPr>
            </a:pPr>
            <a:r>
              <a:t>Teplota z lamp VO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6565392"/>
            <a:ext cx="80467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 b="0">
                <a:solidFill>
                  <a:srgbClr val="6C626D"/>
                </a:solidFill>
                <a:latin typeface="Calibri"/>
              </a:defRPr>
            </a:pPr>
            <a:r>
              <a:t>logimic.com  ·  Řešení pro města a obce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565392"/>
            <a:ext cx="9144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0">
                <a:solidFill>
                  <a:srgbClr val="6C626D"/>
                </a:solidFill>
                <a:latin typeface="Calibri"/>
              </a:defRPr>
            </a:pPr>
            <a:r>
              <a:t>23 / 35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80467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0242B"/>
                </a:solidFill>
                <a:latin typeface="Calibri"/>
              </a:defRPr>
            </a:pPr>
            <a:r>
              <a:t>Ověřeno v českých městech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749808"/>
            <a:ext cx="804672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 b="0">
                <a:solidFill>
                  <a:srgbClr val="6C626D"/>
                </a:solidFill>
                <a:latin typeface="Calibri"/>
              </a:defRPr>
            </a:pPr>
            <a:r>
              <a:t>11 referenčních nasazení veřejného osvětlení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078992"/>
            <a:ext cx="1097280" cy="31750"/>
          </a:xfrm>
          <a:prstGeom prst="rect">
            <a:avLst/>
          </a:prstGeom>
          <a:solidFill>
            <a:srgbClr val="9068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225295"/>
            <a:ext cx="3657600" cy="5943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700" b="0">
                <a:solidFill>
                  <a:srgbClr val="333333"/>
                </a:solidFill>
                <a:latin typeface="Calibri"/>
              </a:defRPr>
            </a:pPr>
            <a:r>
              <a:t>Chodov: 1 600 svítidel</a:t>
            </a:r>
          </a:p>
          <a:p>
            <a:pPr>
              <a:spcAft>
                <a:spcPts val="800"/>
              </a:spcAft>
              <a:defRPr sz="1700" b="0">
                <a:solidFill>
                  <a:srgbClr val="333333"/>
                </a:solidFill>
                <a:latin typeface="Calibri"/>
              </a:defRPr>
            </a:pPr>
            <a:r>
              <a:t>Jirkov: 1 500 svítidel</a:t>
            </a:r>
          </a:p>
          <a:p>
            <a:pPr>
              <a:spcAft>
                <a:spcPts val="800"/>
              </a:spcAft>
              <a:defRPr sz="1700" b="0">
                <a:solidFill>
                  <a:srgbClr val="333333"/>
                </a:solidFill>
                <a:latin typeface="Calibri"/>
              </a:defRPr>
            </a:pPr>
            <a:r>
              <a:t>Osek: 680 svítidel</a:t>
            </a:r>
          </a:p>
          <a:p>
            <a:pPr>
              <a:spcAft>
                <a:spcPts val="800"/>
              </a:spcAft>
              <a:defRPr sz="1700" b="0">
                <a:solidFill>
                  <a:srgbClr val="333333"/>
                </a:solidFill>
                <a:latin typeface="Calibri"/>
              </a:defRPr>
            </a:pPr>
            <a:r>
              <a:t>Meziboří: 590 svítidel</a:t>
            </a:r>
          </a:p>
          <a:p>
            <a:pPr>
              <a:spcAft>
                <a:spcPts val="800"/>
              </a:spcAft>
              <a:defRPr sz="1700" b="0">
                <a:solidFill>
                  <a:srgbClr val="333333"/>
                </a:solidFill>
                <a:latin typeface="Calibri"/>
              </a:defRPr>
            </a:pPr>
            <a:r>
              <a:t>Jenišov: 560 svítidel</a:t>
            </a:r>
          </a:p>
          <a:p>
            <a:pPr>
              <a:spcAft>
                <a:spcPts val="800"/>
              </a:spcAft>
              <a:defRPr sz="1700" b="0">
                <a:solidFill>
                  <a:srgbClr val="333333"/>
                </a:solidFill>
                <a:latin typeface="Calibri"/>
              </a:defRPr>
            </a:pPr>
            <a:r>
              <a:t>Nová Role: 480 svítidel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17720" y="1225295"/>
            <a:ext cx="3657600" cy="5943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700" b="0">
                <a:solidFill>
                  <a:srgbClr val="333333"/>
                </a:solidFill>
                <a:latin typeface="Calibri"/>
              </a:defRPr>
            </a:pPr>
            <a:r>
              <a:t>Horní Slavkov: 635 svítidel</a:t>
            </a:r>
          </a:p>
          <a:p>
            <a:pPr>
              <a:spcAft>
                <a:spcPts val="800"/>
              </a:spcAft>
              <a:defRPr sz="1700" b="0">
                <a:solidFill>
                  <a:srgbClr val="333333"/>
                </a:solidFill>
                <a:latin typeface="Calibri"/>
              </a:defRPr>
            </a:pPr>
            <a:r>
              <a:t>Area Bory: 96 svítidel</a:t>
            </a:r>
          </a:p>
          <a:p>
            <a:pPr>
              <a:spcAft>
                <a:spcPts val="800"/>
              </a:spcAft>
              <a:defRPr sz="1700" b="0">
                <a:solidFill>
                  <a:srgbClr val="333333"/>
                </a:solidFill>
                <a:latin typeface="Calibri"/>
              </a:defRPr>
            </a:pPr>
            <a:r>
              <a:t>Becherovka: 87 svítidel</a:t>
            </a:r>
          </a:p>
          <a:p>
            <a:pPr>
              <a:spcAft>
                <a:spcPts val="800"/>
              </a:spcAft>
              <a:defRPr sz="1700" b="0">
                <a:solidFill>
                  <a:srgbClr val="333333"/>
                </a:solidFill>
                <a:latin typeface="Calibri"/>
              </a:defRPr>
            </a:pPr>
            <a:r>
              <a:t>Závišice: 66 svítidel</a:t>
            </a:r>
          </a:p>
          <a:p>
            <a:pPr>
              <a:spcAft>
                <a:spcPts val="800"/>
              </a:spcAft>
              <a:defRPr sz="1700" b="0">
                <a:solidFill>
                  <a:srgbClr val="333333"/>
                </a:solidFill>
                <a:latin typeface="Calibri"/>
              </a:defRPr>
            </a:pPr>
            <a:r>
              <a:t>Rádlo: 60 svítidel</a:t>
            </a:r>
          </a:p>
          <a:p>
            <a:pPr>
              <a:spcAft>
                <a:spcPts val="800"/>
              </a:spcAft>
              <a:defRPr sz="1700" b="0">
                <a:solidFill>
                  <a:srgbClr val="333333"/>
                </a:solidFill>
                <a:latin typeface="Calibri"/>
              </a:defRPr>
            </a:pPr>
            <a:r>
              <a:t>Celkem: 10 000+ svítidel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0" y="1225295"/>
            <a:ext cx="12700" cy="5266944"/>
          </a:xfrm>
          <a:prstGeom prst="rect">
            <a:avLst/>
          </a:prstGeom>
          <a:solidFill>
            <a:srgbClr val="E0E0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6565392"/>
            <a:ext cx="80467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 b="0">
                <a:solidFill>
                  <a:srgbClr val="6C626D"/>
                </a:solidFill>
                <a:latin typeface="Calibri"/>
              </a:defRPr>
            </a:pPr>
            <a:r>
              <a:t>logimic.com  ·  Řešení pro města a obce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6565392"/>
            <a:ext cx="9144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0">
                <a:solidFill>
                  <a:srgbClr val="6C626D"/>
                </a:solidFill>
                <a:latin typeface="Calibri"/>
              </a:defRPr>
            </a:pPr>
            <a:r>
              <a:t>24 / 35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80467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0242B"/>
                </a:solidFill>
                <a:latin typeface="Calibri"/>
              </a:defRPr>
            </a:pPr>
            <a:r>
              <a:t>Reference: Chodov</a:t>
            </a:r>
          </a:p>
        </p:txBody>
      </p:sp>
      <p:sp>
        <p:nvSpPr>
          <p:cNvPr id="3" name="Rectangle 2"/>
          <p:cNvSpPr/>
          <p:nvPr/>
        </p:nvSpPr>
        <p:spPr>
          <a:xfrm>
            <a:off x="548640" y="841248"/>
            <a:ext cx="1097280" cy="31750"/>
          </a:xfrm>
          <a:prstGeom prst="rect">
            <a:avLst/>
          </a:prstGeom>
          <a:solidFill>
            <a:srgbClr val="9068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987552"/>
            <a:ext cx="38404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 b="1">
                <a:solidFill>
                  <a:srgbClr val="E62739"/>
                </a:solidFill>
                <a:latin typeface="Calibri"/>
              </a:defRPr>
            </a:pPr>
            <a:r>
              <a:t>1 600 řízených svítidel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316736"/>
            <a:ext cx="306324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700" b="1">
                <a:solidFill>
                  <a:srgbClr val="7A56A3"/>
                </a:solidFill>
                <a:latin typeface="Calibri"/>
              </a:defRPr>
            </a:pPr>
            <a:r>
              <a:t>Výzva</a:t>
            </a:r>
          </a:p>
          <a:p>
            <a:pPr>
              <a:defRPr sz="1700" b="0">
                <a:solidFill>
                  <a:srgbClr val="333333"/>
                </a:solidFill>
                <a:latin typeface="Calibri"/>
              </a:defRPr>
            </a:pPr>
            <a:r>
              <a:t>Rozsáhlá síť VO bez společného přehledu o stavu.</a:t>
            </a:r>
          </a:p>
          <a:p>
            <a:pPr>
              <a:spcBef>
                <a:spcPts val="1000"/>
              </a:spcBef>
              <a:defRPr sz="1700" b="1">
                <a:solidFill>
                  <a:srgbClr val="7A56A3"/>
                </a:solidFill>
                <a:latin typeface="Calibri"/>
              </a:defRPr>
            </a:pPr>
            <a:r>
              <a:t>Řešení</a:t>
            </a:r>
          </a:p>
          <a:p>
            <a:pPr>
              <a:defRPr sz="1700" b="0">
                <a:solidFill>
                  <a:srgbClr val="333333"/>
                </a:solidFill>
                <a:latin typeface="Calibri"/>
              </a:defRPr>
            </a:pPr>
            <a:r>
              <a:t>Mapový přehled, monitoring a vzdálené řízení na Logimic.</a:t>
            </a:r>
          </a:p>
          <a:p>
            <a:pPr>
              <a:spcBef>
                <a:spcPts val="1000"/>
              </a:spcBef>
              <a:defRPr sz="1700" b="1">
                <a:solidFill>
                  <a:srgbClr val="7A56A3"/>
                </a:solidFill>
                <a:latin typeface="Calibri"/>
              </a:defRPr>
            </a:pPr>
            <a:r>
              <a:t>Přínos</a:t>
            </a:r>
          </a:p>
          <a:p>
            <a:pPr>
              <a:defRPr sz="1700" b="0">
                <a:solidFill>
                  <a:srgbClr val="333333"/>
                </a:solidFill>
                <a:latin typeface="Calibri"/>
              </a:defRPr>
            </a:pPr>
            <a:r>
              <a:t>Reakce na poruchy dříve než hlášení občanů.</a:t>
            </a:r>
          </a:p>
        </p:txBody>
      </p:sp>
      <p:pic>
        <p:nvPicPr>
          <p:cNvPr id="6" name="Picture 5" descr="chodov-lighting-map-dashboar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4759" y="987552"/>
            <a:ext cx="4800600" cy="293696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48640" y="6565392"/>
            <a:ext cx="80467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 b="0">
                <a:solidFill>
                  <a:srgbClr val="6C626D"/>
                </a:solidFill>
                <a:latin typeface="Calibri"/>
              </a:defRPr>
            </a:pPr>
            <a:r>
              <a:t>logimic.com  ·  Řešení pro města a obce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6565392"/>
            <a:ext cx="9144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0">
                <a:solidFill>
                  <a:srgbClr val="6C626D"/>
                </a:solidFill>
                <a:latin typeface="Calibri"/>
              </a:defRPr>
            </a:pPr>
            <a:r>
              <a:t>25 / 35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80467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0242B"/>
                </a:solidFill>
                <a:latin typeface="Calibri"/>
              </a:defRPr>
            </a:pPr>
            <a:r>
              <a:t>Reference: Jirkov</a:t>
            </a:r>
          </a:p>
        </p:txBody>
      </p:sp>
      <p:sp>
        <p:nvSpPr>
          <p:cNvPr id="3" name="Rectangle 2"/>
          <p:cNvSpPr/>
          <p:nvPr/>
        </p:nvSpPr>
        <p:spPr>
          <a:xfrm>
            <a:off x="548640" y="841248"/>
            <a:ext cx="1097280" cy="31750"/>
          </a:xfrm>
          <a:prstGeom prst="rect">
            <a:avLst/>
          </a:prstGeom>
          <a:solidFill>
            <a:srgbClr val="9068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987552"/>
            <a:ext cx="38404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 b="1">
                <a:solidFill>
                  <a:srgbClr val="E62739"/>
                </a:solidFill>
                <a:latin typeface="Calibri"/>
              </a:defRPr>
            </a:pPr>
            <a:r>
              <a:t>1 500 svítidel · LoRa + IQRF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316736"/>
            <a:ext cx="306324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700" b="1">
                <a:solidFill>
                  <a:srgbClr val="7A56A3"/>
                </a:solidFill>
                <a:latin typeface="Calibri"/>
              </a:defRPr>
            </a:pPr>
            <a:r>
              <a:t>Výzva</a:t>
            </a:r>
          </a:p>
          <a:p>
            <a:pPr>
              <a:defRPr sz="1700" b="0">
                <a:solidFill>
                  <a:srgbClr val="333333"/>
                </a:solidFill>
                <a:latin typeface="Calibri"/>
              </a:defRPr>
            </a:pPr>
            <a:r>
              <a:t>Nová instalace spolu se stávající infrastrukturou IQRF.</a:t>
            </a:r>
          </a:p>
          <a:p>
            <a:pPr>
              <a:spcBef>
                <a:spcPts val="1000"/>
              </a:spcBef>
              <a:defRPr sz="1700" b="1">
                <a:solidFill>
                  <a:srgbClr val="7A56A3"/>
                </a:solidFill>
                <a:latin typeface="Calibri"/>
              </a:defRPr>
            </a:pPr>
            <a:r>
              <a:t>Řešení</a:t>
            </a:r>
          </a:p>
          <a:p>
            <a:pPr>
              <a:defRPr sz="1700" b="0">
                <a:solidFill>
                  <a:srgbClr val="333333"/>
                </a:solidFill>
                <a:latin typeface="Calibri"/>
              </a:defRPr>
            </a:pPr>
            <a:r>
              <a:t>LoRa a IQRF v jednom dashboardu na Logimic.</a:t>
            </a:r>
          </a:p>
          <a:p>
            <a:pPr>
              <a:spcBef>
                <a:spcPts val="1000"/>
              </a:spcBef>
              <a:defRPr sz="1700" b="1">
                <a:solidFill>
                  <a:srgbClr val="7A56A3"/>
                </a:solidFill>
                <a:latin typeface="Calibri"/>
              </a:defRPr>
            </a:pPr>
            <a:r>
              <a:t>Přínos</a:t>
            </a:r>
          </a:p>
          <a:p>
            <a:pPr>
              <a:defRPr sz="1700" b="0">
                <a:solidFill>
                  <a:srgbClr val="333333"/>
                </a:solidFill>
                <a:latin typeface="Calibri"/>
              </a:defRPr>
            </a:pPr>
            <a:r>
              <a:t>Modernizace bez výměny celé infrastruktury.</a:t>
            </a:r>
          </a:p>
        </p:txBody>
      </p:sp>
      <p:pic>
        <p:nvPicPr>
          <p:cNvPr id="6" name="Picture 5" descr="jirkov-lighting-dashboar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4759" y="987552"/>
            <a:ext cx="4800600" cy="299803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48640" y="6565392"/>
            <a:ext cx="80467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 b="0">
                <a:solidFill>
                  <a:srgbClr val="6C626D"/>
                </a:solidFill>
                <a:latin typeface="Calibri"/>
              </a:defRPr>
            </a:pPr>
            <a:r>
              <a:t>logimic.com  ·  Řešení pro města a obce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6565392"/>
            <a:ext cx="9144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0">
                <a:solidFill>
                  <a:srgbClr val="6C626D"/>
                </a:solidFill>
                <a:latin typeface="Calibri"/>
              </a:defRPr>
            </a:pPr>
            <a:r>
              <a:t>26 / 35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80467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0242B"/>
                </a:solidFill>
                <a:latin typeface="Calibri"/>
              </a:defRPr>
            </a:pPr>
            <a:r>
              <a:t>Reference: Horní Slavkov</a:t>
            </a:r>
          </a:p>
        </p:txBody>
      </p:sp>
      <p:sp>
        <p:nvSpPr>
          <p:cNvPr id="3" name="Rectangle 2"/>
          <p:cNvSpPr/>
          <p:nvPr/>
        </p:nvSpPr>
        <p:spPr>
          <a:xfrm>
            <a:off x="548640" y="841248"/>
            <a:ext cx="1097280" cy="31750"/>
          </a:xfrm>
          <a:prstGeom prst="rect">
            <a:avLst/>
          </a:prstGeom>
          <a:solidFill>
            <a:srgbClr val="9068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987552"/>
            <a:ext cx="38404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 b="1">
                <a:solidFill>
                  <a:srgbClr val="E62739"/>
                </a:solidFill>
                <a:latin typeface="Calibri"/>
              </a:defRPr>
            </a:pPr>
            <a:r>
              <a:t>635 svítidel v kopcovitém terénu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316736"/>
            <a:ext cx="306324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700" b="1">
                <a:solidFill>
                  <a:srgbClr val="7A56A3"/>
                </a:solidFill>
                <a:latin typeface="Calibri"/>
              </a:defRPr>
            </a:pPr>
            <a:r>
              <a:t>Výzva</a:t>
            </a:r>
          </a:p>
          <a:p>
            <a:pPr>
              <a:defRPr sz="1700" b="0">
                <a:solidFill>
                  <a:srgbClr val="333333"/>
                </a:solidFill>
                <a:latin typeface="Calibri"/>
              </a:defRPr>
            </a:pPr>
            <a:r>
              <a:t>Správa osvětlení bez fyzických obchůzek.</a:t>
            </a:r>
          </a:p>
          <a:p>
            <a:pPr>
              <a:spcBef>
                <a:spcPts val="1000"/>
              </a:spcBef>
              <a:defRPr sz="1700" b="1">
                <a:solidFill>
                  <a:srgbClr val="7A56A3"/>
                </a:solidFill>
                <a:latin typeface="Calibri"/>
              </a:defRPr>
            </a:pPr>
            <a:r>
              <a:t>Řešení</a:t>
            </a:r>
          </a:p>
          <a:p>
            <a:pPr>
              <a:defRPr sz="1700" b="0">
                <a:solidFill>
                  <a:srgbClr val="333333"/>
                </a:solidFill>
                <a:latin typeface="Calibri"/>
              </a:defRPr>
            </a:pPr>
            <a:r>
              <a:t>635 svítidel s IQRF a monitoringem na Logimic.</a:t>
            </a:r>
          </a:p>
          <a:p>
            <a:pPr>
              <a:spcBef>
                <a:spcPts val="1000"/>
              </a:spcBef>
              <a:defRPr sz="1700" b="1">
                <a:solidFill>
                  <a:srgbClr val="7A56A3"/>
                </a:solidFill>
                <a:latin typeface="Calibri"/>
              </a:defRPr>
            </a:pPr>
            <a:r>
              <a:t>Přínos</a:t>
            </a:r>
          </a:p>
          <a:p>
            <a:pPr>
              <a:defRPr sz="1700" b="0">
                <a:solidFill>
                  <a:srgbClr val="333333"/>
                </a:solidFill>
                <a:latin typeface="Calibri"/>
              </a:defRPr>
            </a:pPr>
            <a:r>
              <a:t>Vzdálený dohled a lepší plánování údržby.</a:t>
            </a:r>
          </a:p>
        </p:txBody>
      </p:sp>
      <p:pic>
        <p:nvPicPr>
          <p:cNvPr id="6" name="Picture 5" descr="1700731809917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4759" y="987552"/>
            <a:ext cx="4800600" cy="36004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48640" y="6565392"/>
            <a:ext cx="80467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 b="0">
                <a:solidFill>
                  <a:srgbClr val="6C626D"/>
                </a:solidFill>
                <a:latin typeface="Calibri"/>
              </a:defRPr>
            </a:pPr>
            <a:r>
              <a:t>logimic.com  ·  Řešení pro města a obce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6565392"/>
            <a:ext cx="9144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0">
                <a:solidFill>
                  <a:srgbClr val="6C626D"/>
                </a:solidFill>
                <a:latin typeface="Calibri"/>
              </a:defRPr>
            </a:pPr>
            <a:r>
              <a:t>27 / 35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606040"/>
            <a:ext cx="804672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600" b="1">
                <a:solidFill>
                  <a:srgbClr val="10242B"/>
                </a:solidFill>
                <a:latin typeface="Calibri"/>
              </a:defRPr>
            </a:pPr>
            <a:r>
              <a:t>Nasazení a zabezpečení</a:t>
            </a:r>
          </a:p>
          <a:p>
            <a:pPr algn="ctr">
              <a:spcBef>
                <a:spcPts val="1400"/>
              </a:spcBef>
              <a:defRPr sz="1800" b="0">
                <a:solidFill>
                  <a:srgbClr val="6C626D"/>
                </a:solidFill>
                <a:latin typeface="Calibri"/>
              </a:defRPr>
            </a:pPr>
            <a:r>
              <a:t>logimic.com/cs/pages/security.html</a:t>
            </a:r>
          </a:p>
        </p:txBody>
      </p:sp>
      <p:sp>
        <p:nvSpPr>
          <p:cNvPr id="3" name="Rectangle 2"/>
          <p:cNvSpPr/>
          <p:nvPr/>
        </p:nvSpPr>
        <p:spPr>
          <a:xfrm>
            <a:off x="4114800" y="3657600"/>
            <a:ext cx="914400" cy="31750"/>
          </a:xfrm>
          <a:prstGeom prst="rect">
            <a:avLst/>
          </a:prstGeom>
          <a:solidFill>
            <a:srgbClr val="9068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6565392"/>
            <a:ext cx="80467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 b="0">
                <a:solidFill>
                  <a:srgbClr val="6C626D"/>
                </a:solidFill>
                <a:latin typeface="Calibri"/>
              </a:defRPr>
            </a:pPr>
            <a:r>
              <a:t>logimic.com  ·  Řešení pro města a obce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565392"/>
            <a:ext cx="9144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0">
                <a:solidFill>
                  <a:srgbClr val="6C626D"/>
                </a:solidFill>
                <a:latin typeface="Calibri"/>
              </a:defRPr>
            </a:pPr>
            <a:r>
              <a:t>28 / 35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80467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0242B"/>
                </a:solidFill>
                <a:latin typeface="Calibri"/>
              </a:defRPr>
            </a:pPr>
            <a:r>
              <a:t>Otevřenost a budoucí rozvoj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749808"/>
            <a:ext cx="804672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 b="0">
                <a:solidFill>
                  <a:srgbClr val="6C626D"/>
                </a:solidFill>
                <a:latin typeface="Calibri"/>
              </a:defRPr>
            </a:pPr>
            <a:r>
              <a:t>Město si drží kontrolu nad rozvojem a provozem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078992"/>
            <a:ext cx="1097280" cy="31750"/>
          </a:xfrm>
          <a:prstGeom prst="rect">
            <a:avLst/>
          </a:prstGeom>
          <a:solidFill>
            <a:srgbClr val="9068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225295"/>
            <a:ext cx="2499360" cy="2542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>
                <a:solidFill>
                  <a:srgbClr val="10242B"/>
                </a:solidFill>
                <a:latin typeface="Calibri"/>
              </a:defRPr>
            </a:pPr>
            <a:r>
              <a:t>Nevýhradní licence</a:t>
            </a:r>
          </a:p>
          <a:p>
            <a:pPr>
              <a:spcBef>
                <a:spcPts val="500"/>
              </a:spcBef>
              <a:defRPr sz="1700" b="0">
                <a:solidFill>
                  <a:srgbClr val="6C626D"/>
                </a:solidFill>
                <a:latin typeface="Calibri"/>
              </a:defRPr>
            </a:pPr>
            <a:r>
              <a:t>Město může vlastnit licenci a systém rozvíjet vlastními silami.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322320" y="1225295"/>
            <a:ext cx="2499360" cy="2542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>
                <a:solidFill>
                  <a:srgbClr val="10242B"/>
                </a:solidFill>
                <a:latin typeface="Calibri"/>
              </a:defRPr>
            </a:pPr>
            <a:r>
              <a:t>AWS cloud nebo on-premise</a:t>
            </a:r>
          </a:p>
          <a:p>
            <a:pPr>
              <a:spcBef>
                <a:spcPts val="500"/>
              </a:spcBef>
              <a:defRPr sz="1700" b="0">
                <a:solidFill>
                  <a:srgbClr val="6C626D"/>
                </a:solidFill>
                <a:latin typeface="Calibri"/>
              </a:defRPr>
            </a:pPr>
            <a:r>
              <a:t>Volba provozního modelu pod kontrolou města.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96000" y="1225295"/>
            <a:ext cx="2499360" cy="2542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>
                <a:solidFill>
                  <a:srgbClr val="10242B"/>
                </a:solidFill>
                <a:latin typeface="Calibri"/>
              </a:defRPr>
            </a:pPr>
            <a:r>
              <a:t>Škálovatelnost</a:t>
            </a:r>
          </a:p>
          <a:p>
            <a:pPr>
              <a:spcBef>
                <a:spcPts val="500"/>
              </a:spcBef>
              <a:defRPr sz="1700" b="0">
                <a:solidFill>
                  <a:srgbClr val="6C626D"/>
                </a:solidFill>
                <a:latin typeface="Calibri"/>
              </a:defRPr>
            </a:pPr>
            <a:r>
              <a:t>Od pilotu po celé město bez výměny platformy.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3858768"/>
            <a:ext cx="2499360" cy="2542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>
                <a:solidFill>
                  <a:srgbClr val="10242B"/>
                </a:solidFill>
                <a:latin typeface="Calibri"/>
              </a:defRPr>
            </a:pPr>
            <a:r>
              <a:t>Více výrobců</a:t>
            </a:r>
          </a:p>
          <a:p>
            <a:pPr>
              <a:spcBef>
                <a:spcPts val="500"/>
              </a:spcBef>
              <a:defRPr sz="1700" b="0">
                <a:solidFill>
                  <a:srgbClr val="6C626D"/>
                </a:solidFill>
                <a:latin typeface="Calibri"/>
              </a:defRPr>
            </a:pPr>
            <a:r>
              <a:t>Zařízení různých značek v jednom systému.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22320" y="3858768"/>
            <a:ext cx="2499360" cy="2542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>
                <a:solidFill>
                  <a:srgbClr val="10242B"/>
                </a:solidFill>
                <a:latin typeface="Calibri"/>
              </a:defRPr>
            </a:pPr>
            <a:r>
              <a:t>Vlastnictví dat</a:t>
            </a:r>
          </a:p>
          <a:p>
            <a:pPr>
              <a:spcBef>
                <a:spcPts val="500"/>
              </a:spcBef>
              <a:defRPr sz="1700" b="0">
                <a:solidFill>
                  <a:srgbClr val="6C626D"/>
                </a:solidFill>
                <a:latin typeface="Calibri"/>
              </a:defRPr>
            </a:pPr>
            <a:r>
              <a:t>Data v infrastruktuře pod kontrolou zákazníka.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096000" y="3858768"/>
            <a:ext cx="2499360" cy="2542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>
                <a:solidFill>
                  <a:srgbClr val="10242B"/>
                </a:solidFill>
                <a:latin typeface="Calibri"/>
              </a:defRPr>
            </a:pPr>
            <a:r>
              <a:t>Integrace</a:t>
            </a:r>
          </a:p>
          <a:p>
            <a:pPr>
              <a:spcBef>
                <a:spcPts val="500"/>
              </a:spcBef>
              <a:defRPr sz="1700" b="0">
                <a:solidFill>
                  <a:srgbClr val="6C626D"/>
                </a:solidFill>
                <a:latin typeface="Calibri"/>
              </a:defRPr>
            </a:pPr>
            <a:r>
              <a:t>ArcGIS, API a další systémy města.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6565392"/>
            <a:ext cx="80467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 b="0">
                <a:solidFill>
                  <a:srgbClr val="6C626D"/>
                </a:solidFill>
                <a:latin typeface="Calibri"/>
              </a:defRPr>
            </a:pPr>
            <a:r>
              <a:t>logimic.com  ·  Řešení pro města a obce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8640" y="6565392"/>
            <a:ext cx="9144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0">
                <a:solidFill>
                  <a:srgbClr val="6C626D"/>
                </a:solidFill>
                <a:latin typeface="Calibri"/>
              </a:defRPr>
            </a:pPr>
            <a:r>
              <a:t>29 / 35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80467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0242B"/>
                </a:solidFill>
                <a:latin typeface="Calibri"/>
              </a:defRPr>
            </a:pPr>
            <a:r>
              <a:t>S čím se města dnes potýkají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749808"/>
            <a:ext cx="804672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 b="0">
                <a:solidFill>
                  <a:srgbClr val="6C626D"/>
                </a:solidFill>
                <a:latin typeface="Calibri"/>
              </a:defRPr>
            </a:pPr>
            <a:r>
              <a:t>Typické situace pro starostu i technické služby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078992"/>
            <a:ext cx="1097280" cy="31750"/>
          </a:xfrm>
          <a:prstGeom prst="rect">
            <a:avLst/>
          </a:prstGeom>
          <a:solidFill>
            <a:srgbClr val="9068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225295"/>
            <a:ext cx="8046720" cy="5943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1800" b="0">
                <a:solidFill>
                  <a:srgbClr val="333333"/>
                </a:solidFill>
                <a:latin typeface="Calibri"/>
              </a:defRPr>
            </a:pPr>
            <a:r>
              <a:t>Infrastruktura běží v oddělených systémech bez společného přehledu</a:t>
            </a:r>
          </a:p>
          <a:p>
            <a:pPr>
              <a:spcAft>
                <a:spcPts val="1200"/>
              </a:spcAft>
              <a:defRPr sz="1800" b="0">
                <a:solidFill>
                  <a:srgbClr val="333333"/>
                </a:solidFill>
                <a:latin typeface="Calibri"/>
              </a:defRPr>
            </a:pPr>
            <a:r>
              <a:t>Poruchy se často dozvíte až od občanů</a:t>
            </a:r>
          </a:p>
          <a:p>
            <a:pPr>
              <a:spcAft>
                <a:spcPts val="1200"/>
              </a:spcAft>
              <a:defRPr sz="1800" b="0">
                <a:solidFill>
                  <a:srgbClr val="333333"/>
                </a:solidFill>
                <a:latin typeface="Calibri"/>
              </a:defRPr>
            </a:pPr>
            <a:r>
              <a:t>Technické služby tráví čas rutinními kontrolami a výjezdy</a:t>
            </a:r>
          </a:p>
          <a:p>
            <a:pPr>
              <a:spcAft>
                <a:spcPts val="1200"/>
              </a:spcAft>
              <a:defRPr sz="1800" b="0">
                <a:solidFill>
                  <a:srgbClr val="333333"/>
                </a:solidFill>
                <a:latin typeface="Calibri"/>
              </a:defRPr>
            </a:pPr>
            <a:r>
              <a:t>Kompletní modernizace najednou je finančně náročná</a:t>
            </a:r>
          </a:p>
          <a:p>
            <a:pPr>
              <a:spcAft>
                <a:spcPts val="1200"/>
              </a:spcAft>
              <a:defRPr sz="1800" b="0">
                <a:solidFill>
                  <a:srgbClr val="333333"/>
                </a:solidFill>
                <a:latin typeface="Calibri"/>
              </a:defRPr>
            </a:pPr>
            <a:r>
              <a:t>Město nechce být vázané na jednoho výrobce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565392"/>
            <a:ext cx="80467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 b="0">
                <a:solidFill>
                  <a:srgbClr val="6C626D"/>
                </a:solidFill>
                <a:latin typeface="Calibri"/>
              </a:defRPr>
            </a:pPr>
            <a:r>
              <a:t>logimic.com  ·  Řešení pro města a obce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565392"/>
            <a:ext cx="9144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0">
                <a:solidFill>
                  <a:srgbClr val="6C626D"/>
                </a:solidFill>
                <a:latin typeface="Calibri"/>
              </a:defRPr>
            </a:pPr>
            <a:r>
              <a:t>3 / 35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80467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0242B"/>
                </a:solidFill>
                <a:latin typeface="Calibri"/>
              </a:defRPr>
            </a:pPr>
            <a:r>
              <a:t>Kde platforma běží</a:t>
            </a:r>
          </a:p>
        </p:txBody>
      </p:sp>
      <p:sp>
        <p:nvSpPr>
          <p:cNvPr id="3" name="Rectangle 2"/>
          <p:cNvSpPr/>
          <p:nvPr/>
        </p:nvSpPr>
        <p:spPr>
          <a:xfrm>
            <a:off x="548640" y="841248"/>
            <a:ext cx="1097280" cy="31750"/>
          </a:xfrm>
          <a:prstGeom prst="rect">
            <a:avLst/>
          </a:prstGeom>
          <a:solidFill>
            <a:srgbClr val="9068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987552"/>
            <a:ext cx="2971800" cy="5943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1700" b="0">
                <a:solidFill>
                  <a:srgbClr val="333333"/>
                </a:solidFill>
                <a:latin typeface="Calibri"/>
              </a:defRPr>
            </a:pPr>
            <a:r>
              <a:t>Cloud nebo infrastruktura pod kontrolou zákazníka</a:t>
            </a:r>
          </a:p>
          <a:p>
            <a:pPr>
              <a:spcAft>
                <a:spcPts val="1000"/>
              </a:spcAft>
              <a:defRPr sz="1700" b="0">
                <a:solidFill>
                  <a:srgbClr val="333333"/>
                </a:solidFill>
                <a:latin typeface="Calibri"/>
              </a:defRPr>
            </a:pPr>
            <a:r>
              <a:t>AWS cloud nebo servery pod kontrolou města</a:t>
            </a:r>
          </a:p>
          <a:p>
            <a:pPr>
              <a:spcAft>
                <a:spcPts val="1000"/>
              </a:spcAft>
              <a:defRPr sz="1700" b="0">
                <a:solidFill>
                  <a:srgbClr val="333333"/>
                </a:solidFill>
                <a:latin typeface="Calibri"/>
              </a:defRPr>
            </a:pPr>
            <a:r>
              <a:t>Město řídí přístupy a oprávnění uživatelů</a:t>
            </a:r>
          </a:p>
          <a:p>
            <a:pPr>
              <a:spcAft>
                <a:spcPts val="1000"/>
              </a:spcAft>
              <a:defRPr sz="1700" b="0">
                <a:solidFill>
                  <a:srgbClr val="333333"/>
                </a:solidFill>
                <a:latin typeface="Calibri"/>
              </a:defRPr>
            </a:pPr>
            <a:r>
              <a:t>Šifrovaná komunikace zařízení a platformy</a:t>
            </a:r>
          </a:p>
          <a:p>
            <a:pPr>
              <a:spcAft>
                <a:spcPts val="1000"/>
              </a:spcAft>
              <a:defRPr sz="1700" b="0">
                <a:solidFill>
                  <a:srgbClr val="333333"/>
                </a:solidFill>
                <a:latin typeface="Calibri"/>
              </a:defRPr>
            </a:pPr>
            <a:r>
              <a:t>On-premise nasazení je možné</a:t>
            </a:r>
          </a:p>
        </p:txBody>
      </p:sp>
      <p:pic>
        <p:nvPicPr>
          <p:cNvPr id="5" name="Picture 4" descr="platform-device-dat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9039" y="987552"/>
            <a:ext cx="4846320" cy="229947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749039" y="6254496"/>
            <a:ext cx="48463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 b="0">
                <a:solidFill>
                  <a:srgbClr val="6C626D"/>
                </a:solidFill>
                <a:latin typeface="Calibri"/>
              </a:defRPr>
            </a:pPr>
            <a:r>
              <a:t>Provozní data a zabezpečení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565392"/>
            <a:ext cx="80467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 b="0">
                <a:solidFill>
                  <a:srgbClr val="6C626D"/>
                </a:solidFill>
                <a:latin typeface="Calibri"/>
              </a:defRPr>
            </a:pPr>
            <a:r>
              <a:t>logimic.com  ·  Řešení pro města a obce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6565392"/>
            <a:ext cx="9144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0">
                <a:solidFill>
                  <a:srgbClr val="6C626D"/>
                </a:solidFill>
                <a:latin typeface="Calibri"/>
              </a:defRPr>
            </a:pPr>
            <a:r>
              <a:t>30 / 35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80467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0242B"/>
                </a:solidFill>
                <a:latin typeface="Calibri"/>
              </a:defRPr>
            </a:pPr>
            <a:r>
              <a:t>Zabezpečení platformy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749808"/>
            <a:ext cx="804672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 b="0">
                <a:solidFill>
                  <a:srgbClr val="6C626D"/>
                </a:solidFill>
                <a:latin typeface="Calibri"/>
              </a:defRPr>
            </a:pPr>
            <a:r>
              <a:t>Ochrana dat pro městské instalace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078992"/>
            <a:ext cx="1097280" cy="31750"/>
          </a:xfrm>
          <a:prstGeom prst="rect">
            <a:avLst/>
          </a:prstGeom>
          <a:solidFill>
            <a:srgbClr val="9068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225295"/>
            <a:ext cx="2499360" cy="2542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>
                <a:solidFill>
                  <a:srgbClr val="10242B"/>
                </a:solidFill>
                <a:latin typeface="Calibri"/>
              </a:defRPr>
            </a:pPr>
            <a:r>
              <a:t>Autentizace</a:t>
            </a:r>
          </a:p>
          <a:p>
            <a:pPr>
              <a:spcBef>
                <a:spcPts val="500"/>
              </a:spcBef>
              <a:defRPr sz="1700" b="0">
                <a:solidFill>
                  <a:srgbClr val="6C626D"/>
                </a:solidFill>
                <a:latin typeface="Calibri"/>
              </a:defRPr>
            </a:pPr>
            <a:r>
              <a:t>Přihlášení a správa účtů.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322320" y="1225295"/>
            <a:ext cx="2499360" cy="2542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>
                <a:solidFill>
                  <a:srgbClr val="10242B"/>
                </a:solidFill>
                <a:latin typeface="Calibri"/>
              </a:defRPr>
            </a:pPr>
            <a:r>
              <a:t>Role a oprávnění</a:t>
            </a:r>
          </a:p>
          <a:p>
            <a:pPr>
              <a:spcBef>
                <a:spcPts val="500"/>
              </a:spcBef>
              <a:defRPr sz="1700" b="0">
                <a:solidFill>
                  <a:srgbClr val="6C626D"/>
                </a:solidFill>
                <a:latin typeface="Calibri"/>
              </a:defRPr>
            </a:pPr>
            <a:r>
              <a:t>Kdo co vidí a může dělat.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96000" y="1225295"/>
            <a:ext cx="2499360" cy="2542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>
                <a:solidFill>
                  <a:srgbClr val="10242B"/>
                </a:solidFill>
                <a:latin typeface="Calibri"/>
              </a:defRPr>
            </a:pPr>
            <a:r>
              <a:t>Oddělení zákazníků</a:t>
            </a:r>
          </a:p>
          <a:p>
            <a:pPr>
              <a:spcBef>
                <a:spcPts val="500"/>
              </a:spcBef>
              <a:defRPr sz="1700" b="0">
                <a:solidFill>
                  <a:srgbClr val="6C626D"/>
                </a:solidFill>
                <a:latin typeface="Calibri"/>
              </a:defRPr>
            </a:pPr>
            <a:r>
              <a:t>Data mezi instalacemi jsou oddělená.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3858768"/>
            <a:ext cx="2499360" cy="2542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>
                <a:solidFill>
                  <a:srgbClr val="10242B"/>
                </a:solidFill>
                <a:latin typeface="Calibri"/>
              </a:defRPr>
            </a:pPr>
            <a:r>
              <a:t>Šifrování</a:t>
            </a:r>
          </a:p>
          <a:p>
            <a:pPr>
              <a:spcBef>
                <a:spcPts val="500"/>
              </a:spcBef>
              <a:defRPr sz="1700" b="0">
                <a:solidFill>
                  <a:srgbClr val="6C626D"/>
                </a:solidFill>
                <a:latin typeface="Calibri"/>
              </a:defRPr>
            </a:pPr>
            <a:r>
              <a:t>Šifrované kanály mezi zařízeními a platformou.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22320" y="3858768"/>
            <a:ext cx="2499360" cy="2542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>
                <a:solidFill>
                  <a:srgbClr val="10242B"/>
                </a:solidFill>
                <a:latin typeface="Calibri"/>
              </a:defRPr>
            </a:pPr>
            <a:r>
              <a:t>Monitoring</a:t>
            </a:r>
          </a:p>
          <a:p>
            <a:pPr>
              <a:spcBef>
                <a:spcPts val="500"/>
              </a:spcBef>
              <a:defRPr sz="1700" b="0">
                <a:solidFill>
                  <a:srgbClr val="6C626D"/>
                </a:solidFill>
                <a:latin typeface="Calibri"/>
              </a:defRPr>
            </a:pPr>
            <a:r>
              <a:t>Provozní dohled a aktualizace.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096000" y="3858768"/>
            <a:ext cx="2499360" cy="2542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>
                <a:solidFill>
                  <a:srgbClr val="10242B"/>
                </a:solidFill>
                <a:latin typeface="Calibri"/>
              </a:defRPr>
            </a:pPr>
            <a:r>
              <a:t>Vlastnictví dat</a:t>
            </a:r>
          </a:p>
          <a:p>
            <a:pPr>
              <a:spcBef>
                <a:spcPts val="500"/>
              </a:spcBef>
              <a:defRPr sz="1700" b="0">
                <a:solidFill>
                  <a:srgbClr val="6C626D"/>
                </a:solidFill>
                <a:latin typeface="Calibri"/>
              </a:defRPr>
            </a:pPr>
            <a:r>
              <a:t>Podle dohodnutého rozsahu služby.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6565392"/>
            <a:ext cx="80467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 b="0">
                <a:solidFill>
                  <a:srgbClr val="6C626D"/>
                </a:solidFill>
                <a:latin typeface="Calibri"/>
              </a:defRPr>
            </a:pPr>
            <a:r>
              <a:t>logimic.com  ·  Řešení pro města a obce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8640" y="6565392"/>
            <a:ext cx="9144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0">
                <a:solidFill>
                  <a:srgbClr val="6C626D"/>
                </a:solidFill>
                <a:latin typeface="Calibri"/>
              </a:defRPr>
            </a:pPr>
            <a:r>
              <a:t>31 / 35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80467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0242B"/>
                </a:solidFill>
                <a:latin typeface="Calibri"/>
              </a:defRPr>
            </a:pPr>
            <a:r>
              <a:t>Možnosti nasazení</a:t>
            </a:r>
          </a:p>
        </p:txBody>
      </p:sp>
      <p:sp>
        <p:nvSpPr>
          <p:cNvPr id="3" name="Rectangle 2"/>
          <p:cNvSpPr/>
          <p:nvPr/>
        </p:nvSpPr>
        <p:spPr>
          <a:xfrm>
            <a:off x="548640" y="841248"/>
            <a:ext cx="1097280" cy="31750"/>
          </a:xfrm>
          <a:prstGeom prst="rect">
            <a:avLst/>
          </a:prstGeom>
          <a:solidFill>
            <a:srgbClr val="9068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987552"/>
            <a:ext cx="3840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 b="1">
                <a:solidFill>
                  <a:srgbClr val="7A56A3"/>
                </a:solidFill>
                <a:latin typeface="Calibri"/>
              </a:defRPr>
            </a:pPr>
            <a:r>
              <a:t>Samostatný AWS účet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353312"/>
            <a:ext cx="3840480" cy="5943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700" b="0">
                <a:solidFill>
                  <a:srgbClr val="333333"/>
                </a:solidFill>
                <a:latin typeface="Calibri"/>
              </a:defRPr>
            </a:pPr>
            <a:r>
              <a:t>Serverless architektura na AWS</a:t>
            </a:r>
          </a:p>
          <a:p>
            <a:pPr>
              <a:spcAft>
                <a:spcPts val="900"/>
              </a:spcAft>
              <a:defRPr sz="1700" b="0">
                <a:solidFill>
                  <a:srgbClr val="333333"/>
                </a:solidFill>
                <a:latin typeface="Calibri"/>
              </a:defRPr>
            </a:pPr>
            <a:r>
              <a:t>Samostatný účet</a:t>
            </a:r>
          </a:p>
          <a:p>
            <a:pPr>
              <a:spcAft>
                <a:spcPts val="900"/>
              </a:spcAft>
              <a:defRPr sz="1700" b="0">
                <a:solidFill>
                  <a:srgbClr val="333333"/>
                </a:solidFill>
                <a:latin typeface="Calibri"/>
              </a:defRPr>
            </a:pPr>
            <a:r>
              <a:t>Škálování bez VM u zákazníka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754880" y="987552"/>
            <a:ext cx="3840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 b="1">
                <a:solidFill>
                  <a:srgbClr val="7A56A3"/>
                </a:solidFill>
                <a:latin typeface="Calibri"/>
              </a:defRPr>
            </a:pPr>
            <a:r>
              <a:t>Infrastruktura zákazníka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1353312"/>
            <a:ext cx="3840480" cy="5943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700" b="0">
                <a:solidFill>
                  <a:srgbClr val="333333"/>
                </a:solidFill>
                <a:latin typeface="Calibri"/>
              </a:defRPr>
            </a:pPr>
            <a:r>
              <a:t>Virtuální server u zákazníka</a:t>
            </a:r>
          </a:p>
          <a:p>
            <a:pPr>
              <a:spcAft>
                <a:spcPts val="900"/>
              </a:spcAft>
              <a:defRPr sz="1700" b="0">
                <a:solidFill>
                  <a:srgbClr val="333333"/>
                </a:solidFill>
                <a:latin typeface="Calibri"/>
              </a:defRPr>
            </a:pPr>
            <a:r>
              <a:t>Linuxové on-premise nasazení</a:t>
            </a:r>
          </a:p>
          <a:p>
            <a:pPr>
              <a:spcAft>
                <a:spcPts val="900"/>
              </a:spcAft>
              <a:defRPr sz="1700" b="0">
                <a:solidFill>
                  <a:srgbClr val="333333"/>
                </a:solidFill>
                <a:latin typeface="Calibri"/>
              </a:defRPr>
            </a:pPr>
            <a:r>
              <a:t>Kontrola nad hostingem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0" y="987552"/>
            <a:ext cx="12700" cy="5504688"/>
          </a:xfrm>
          <a:prstGeom prst="rect">
            <a:avLst/>
          </a:prstGeom>
          <a:solidFill>
            <a:srgbClr val="E0E0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48640" y="6565392"/>
            <a:ext cx="80467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 b="0">
                <a:solidFill>
                  <a:srgbClr val="6C626D"/>
                </a:solidFill>
                <a:latin typeface="Calibri"/>
              </a:defRPr>
            </a:pPr>
            <a:r>
              <a:t>logimic.com  ·  Řešení pro města a obce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565392"/>
            <a:ext cx="9144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0">
                <a:solidFill>
                  <a:srgbClr val="6C626D"/>
                </a:solidFill>
                <a:latin typeface="Calibri"/>
              </a:defRPr>
            </a:pPr>
            <a:r>
              <a:t>32 / 35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80467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0242B"/>
                </a:solidFill>
                <a:latin typeface="Calibri"/>
              </a:defRPr>
            </a:pPr>
            <a:r>
              <a:t>Požadavky na infrastrukturu (on-premise)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749808"/>
            <a:ext cx="804672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 b="0">
                <a:solidFill>
                  <a:srgbClr val="6C626D"/>
                </a:solidFill>
                <a:latin typeface="Calibri"/>
              </a:defRPr>
            </a:pPr>
            <a:r>
              <a:t>Detail: security.html#infrastructure-requirements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078992"/>
            <a:ext cx="1097280" cy="31750"/>
          </a:xfrm>
          <a:prstGeom prst="rect">
            <a:avLst/>
          </a:prstGeom>
          <a:solidFill>
            <a:srgbClr val="9068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225295"/>
            <a:ext cx="8046720" cy="5943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1800" b="0">
                <a:solidFill>
                  <a:srgbClr val="333333"/>
                </a:solidFill>
                <a:latin typeface="Calibri"/>
              </a:defRPr>
            </a:pPr>
            <a:r>
              <a:t>Procesor: vícejádrový x86-64</a:t>
            </a:r>
          </a:p>
          <a:p>
            <a:pPr>
              <a:spcAft>
                <a:spcPts val="1200"/>
              </a:spcAft>
              <a:defRPr sz="1800" b="0">
                <a:solidFill>
                  <a:srgbClr val="333333"/>
                </a:solidFill>
                <a:latin typeface="Calibri"/>
              </a:defRPr>
            </a:pPr>
            <a:r>
              <a:t>Paměť: 16–32 GB RAM</a:t>
            </a:r>
          </a:p>
          <a:p>
            <a:pPr>
              <a:spcAft>
                <a:spcPts val="1200"/>
              </a:spcAft>
              <a:defRPr sz="1800" b="0">
                <a:solidFill>
                  <a:srgbClr val="333333"/>
                </a:solidFill>
                <a:latin typeface="Calibri"/>
              </a:defRPr>
            </a:pPr>
            <a:r>
              <a:t>Úložiště: 1–2 TB SSD pro databázi a data</a:t>
            </a:r>
          </a:p>
          <a:p>
            <a:pPr>
              <a:spcAft>
                <a:spcPts val="1200"/>
              </a:spcAft>
              <a:defRPr sz="1800" b="0">
                <a:solidFill>
                  <a:srgbClr val="333333"/>
                </a:solidFill>
                <a:latin typeface="Calibri"/>
              </a:defRPr>
            </a:pPr>
            <a:r>
              <a:t>Dimenzování podle zařízení, retence a integrací</a:t>
            </a:r>
          </a:p>
          <a:p>
            <a:pPr>
              <a:spcAft>
                <a:spcPts val="1200"/>
              </a:spcAft>
              <a:defRPr sz="1800" b="0">
                <a:solidFill>
                  <a:srgbClr val="333333"/>
                </a:solidFill>
                <a:latin typeface="Calibri"/>
              </a:defRPr>
            </a:pPr>
            <a:r>
              <a:t>Technický tým Logimic ověří konkrétní město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565392"/>
            <a:ext cx="80467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 b="0">
                <a:solidFill>
                  <a:srgbClr val="6C626D"/>
                </a:solidFill>
                <a:latin typeface="Calibri"/>
              </a:defRPr>
            </a:pPr>
            <a:r>
              <a:t>logimic.com  ·  Řešení pro města a obce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565392"/>
            <a:ext cx="9144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0">
                <a:solidFill>
                  <a:srgbClr val="6C626D"/>
                </a:solidFill>
                <a:latin typeface="Calibri"/>
              </a:defRPr>
            </a:pPr>
            <a:r>
              <a:t>33 / 35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80467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0242B"/>
                </a:solidFill>
                <a:latin typeface="Calibri"/>
              </a:defRPr>
            </a:pPr>
            <a:r>
              <a:t>Integrace a časté otázky</a:t>
            </a:r>
          </a:p>
        </p:txBody>
      </p:sp>
      <p:sp>
        <p:nvSpPr>
          <p:cNvPr id="3" name="Rectangle 2"/>
          <p:cNvSpPr/>
          <p:nvPr/>
        </p:nvSpPr>
        <p:spPr>
          <a:xfrm>
            <a:off x="548640" y="841248"/>
            <a:ext cx="1097280" cy="31750"/>
          </a:xfrm>
          <a:prstGeom prst="rect">
            <a:avLst/>
          </a:prstGeom>
          <a:solidFill>
            <a:srgbClr val="9068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987552"/>
            <a:ext cx="8046720" cy="5943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1800" b="0">
                <a:solidFill>
                  <a:srgbClr val="333333"/>
                </a:solidFill>
                <a:latin typeface="Calibri"/>
              </a:defRPr>
            </a:pPr>
            <a:r>
              <a:t>Technologie: IQRF, LoRaWAN, DALI, MQTT, Modbus, API, ArcGIS</a:t>
            </a:r>
          </a:p>
          <a:p>
            <a:pPr>
              <a:spcAft>
                <a:spcPts val="1200"/>
              </a:spcAft>
              <a:defRPr sz="1800" b="0">
                <a:solidFill>
                  <a:srgbClr val="333333"/>
                </a:solidFill>
                <a:latin typeface="Calibri"/>
              </a:defRPr>
            </a:pPr>
            <a:r>
              <a:t>Musíme vyměnit vše? Ne, začít lze osvětlením.</a:t>
            </a:r>
          </a:p>
          <a:p>
            <a:pPr>
              <a:spcAft>
                <a:spcPts val="1200"/>
              </a:spcAft>
              <a:defRPr sz="1800" b="0">
                <a:solidFill>
                  <a:srgbClr val="333333"/>
                </a:solidFill>
                <a:latin typeface="Calibri"/>
              </a:defRPr>
            </a:pPr>
            <a:r>
              <a:t>Lze připojit naše rozvaděče? Ano, po prověrce instalace.</a:t>
            </a:r>
          </a:p>
          <a:p>
            <a:pPr>
              <a:spcAft>
                <a:spcPts val="1200"/>
              </a:spcAft>
              <a:defRPr sz="1800" b="0">
                <a:solidFill>
                  <a:srgbClr val="333333"/>
                </a:solidFill>
                <a:latin typeface="Calibri"/>
              </a:defRPr>
            </a:pPr>
            <a:r>
              <a:t>Jak se dozvíme o poruše? Alarm v přehledu s umístěním.</a:t>
            </a:r>
          </a:p>
          <a:p>
            <a:pPr>
              <a:spcAft>
                <a:spcPts val="1200"/>
              </a:spcAft>
              <a:defRPr sz="1800" b="0">
                <a:solidFill>
                  <a:srgbClr val="333333"/>
                </a:solidFill>
                <a:latin typeface="Calibri"/>
              </a:defRPr>
            </a:pPr>
            <a:r>
              <a:t>Podklady pro radu? Rozsah pilotu a reference z měst.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565392"/>
            <a:ext cx="80467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 b="0">
                <a:solidFill>
                  <a:srgbClr val="6C626D"/>
                </a:solidFill>
                <a:latin typeface="Calibri"/>
              </a:defRPr>
            </a:pPr>
            <a:r>
              <a:t>logimic.com  ·  Řešení pro města a obce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565392"/>
            <a:ext cx="9144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0">
                <a:solidFill>
                  <a:srgbClr val="6C626D"/>
                </a:solidFill>
                <a:latin typeface="Calibri"/>
              </a:defRPr>
            </a:pPr>
            <a:r>
              <a:t>34 / 35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0242B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logimic_4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502920"/>
            <a:ext cx="1677572" cy="41148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48640" y="1600200"/>
            <a:ext cx="77724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FFFFF"/>
                </a:solidFill>
                <a:latin typeface="Calibri"/>
              </a:defRPr>
            </a:pPr>
            <a:r>
              <a:t>Zjistěte, čím má smysl začít ve vašem městě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2651760"/>
            <a:ext cx="68580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 b="0">
                <a:solidFill>
                  <a:srgbClr val="CCCCDD"/>
                </a:solidFill>
                <a:latin typeface="Calibri"/>
              </a:defRPr>
            </a:pPr>
            <a:r>
              <a:t>Stačí přibližný počet svítidel, rozvaděčů, budov nebo nádrží.</a:t>
            </a:r>
          </a:p>
          <a:p>
            <a:pPr>
              <a:defRPr sz="1800" b="0">
                <a:solidFill>
                  <a:srgbClr val="CCCCDD"/>
                </a:solidFill>
                <a:latin typeface="Calibri"/>
              </a:defRPr>
            </a:pPr>
            <a:r>
              <a:t>Posoudíme infrastrukturu a navrhneme první krok.</a:t>
            </a:r>
          </a:p>
          <a:p>
            <a:pPr>
              <a:defRPr sz="1800" b="0">
                <a:solidFill>
                  <a:srgbClr val="CCCCDD"/>
                </a:solidFill>
                <a:latin typeface="Calibri"/>
              </a:defRPr>
            </a:pPr>
          </a:p>
          <a:p>
            <a:pPr>
              <a:defRPr sz="1800" b="0">
                <a:solidFill>
                  <a:srgbClr val="CCCCDD"/>
                </a:solidFill>
                <a:latin typeface="Calibri"/>
              </a:defRPr>
            </a:pPr>
            <a:r>
              <a:t>logimic.com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565392"/>
            <a:ext cx="80467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 b="0">
                <a:solidFill>
                  <a:srgbClr val="9999AA"/>
                </a:solidFill>
                <a:latin typeface="Calibri"/>
              </a:defRPr>
            </a:pPr>
            <a:r>
              <a:t>logimic.com  ·  Řešení pro města a obce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565392"/>
            <a:ext cx="9144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0">
                <a:solidFill>
                  <a:srgbClr val="9999AA"/>
                </a:solidFill>
                <a:latin typeface="Calibri"/>
              </a:defRPr>
            </a:pPr>
            <a:r>
              <a:t>35 / 35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80467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0242B"/>
                </a:solidFill>
                <a:latin typeface="Calibri"/>
              </a:defRPr>
            </a:pPr>
            <a:r>
              <a:t>Co je Logimic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749808"/>
            <a:ext cx="804672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 b="0">
                <a:solidFill>
                  <a:srgbClr val="6C626D"/>
                </a:solidFill>
                <a:latin typeface="Calibri"/>
              </a:defRPr>
            </a:pPr>
            <a:r>
              <a:t>Jedna platforma místo několika aplikací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078992"/>
            <a:ext cx="1097280" cy="31750"/>
          </a:xfrm>
          <a:prstGeom prst="rect">
            <a:avLst/>
          </a:prstGeom>
          <a:solidFill>
            <a:srgbClr val="9068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225295"/>
            <a:ext cx="2971800" cy="5943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1700" b="0">
                <a:solidFill>
                  <a:srgbClr val="333333"/>
                </a:solidFill>
                <a:latin typeface="Calibri"/>
              </a:defRPr>
            </a:pPr>
            <a:r>
              <a:t>Platforma pro řízení a monitoring městské infrastruktury</a:t>
            </a:r>
          </a:p>
          <a:p>
            <a:pPr>
              <a:spcAft>
                <a:spcPts val="1000"/>
              </a:spcAft>
              <a:defRPr sz="1700" b="0">
                <a:solidFill>
                  <a:srgbClr val="333333"/>
                </a:solidFill>
                <a:latin typeface="Calibri"/>
              </a:defRPr>
            </a:pPr>
            <a:r>
              <a:t>Propojí stávající i nová svítidla různých výrobců</a:t>
            </a:r>
          </a:p>
          <a:p>
            <a:pPr>
              <a:spcAft>
                <a:spcPts val="1000"/>
              </a:spcAft>
              <a:defRPr sz="1700" b="0">
                <a:solidFill>
                  <a:srgbClr val="333333"/>
                </a:solidFill>
                <a:latin typeface="Calibri"/>
              </a:defRPr>
            </a:pPr>
            <a:r>
              <a:t>Doplní chytré řízení do současných rozvaděčů</a:t>
            </a:r>
          </a:p>
          <a:p>
            <a:pPr>
              <a:spcAft>
                <a:spcPts val="1000"/>
              </a:spcAft>
              <a:defRPr sz="1700" b="0">
                <a:solidFill>
                  <a:srgbClr val="333333"/>
                </a:solidFill>
                <a:latin typeface="Calibri"/>
              </a:defRPr>
            </a:pPr>
            <a:r>
              <a:t>Postupně připojí elektroměry, nádrže, vodní toky a senzory</a:t>
            </a:r>
          </a:p>
          <a:p>
            <a:pPr>
              <a:spcAft>
                <a:spcPts val="1000"/>
              </a:spcAft>
              <a:defRPr sz="1700" b="0">
                <a:solidFill>
                  <a:srgbClr val="333333"/>
                </a:solidFill>
                <a:latin typeface="Calibri"/>
              </a:defRPr>
            </a:pPr>
            <a:r>
              <a:t>Začněte veřejným osvětlením</a:t>
            </a:r>
          </a:p>
        </p:txBody>
      </p:sp>
      <p:pic>
        <p:nvPicPr>
          <p:cNvPr id="6" name="Picture 5" descr="platform-dashboard-overvie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9039" y="1225295"/>
            <a:ext cx="4846320" cy="229947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749039" y="6254496"/>
            <a:ext cx="48463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 b="0">
                <a:solidFill>
                  <a:srgbClr val="6C626D"/>
                </a:solidFill>
                <a:latin typeface="Calibri"/>
              </a:defRPr>
            </a:pPr>
            <a:r>
              <a:t>Provozní přehled platformy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6565392"/>
            <a:ext cx="80467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 b="0">
                <a:solidFill>
                  <a:srgbClr val="6C626D"/>
                </a:solidFill>
                <a:latin typeface="Calibri"/>
              </a:defRPr>
            </a:pPr>
            <a:r>
              <a:t>logimic.com  ·  Řešení pro města a obce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6565392"/>
            <a:ext cx="9144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0">
                <a:solidFill>
                  <a:srgbClr val="6C626D"/>
                </a:solidFill>
                <a:latin typeface="Calibri"/>
              </a:defRPr>
            </a:pPr>
            <a:r>
              <a:t>4 / 35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80467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0242B"/>
                </a:solidFill>
                <a:latin typeface="Calibri"/>
              </a:defRPr>
            </a:pPr>
            <a:r>
              <a:t>Nemusíte měnit vše, co už máte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749808"/>
            <a:ext cx="804672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 b="0">
                <a:solidFill>
                  <a:srgbClr val="6C626D"/>
                </a:solidFill>
                <a:latin typeface="Calibri"/>
              </a:defRPr>
            </a:pPr>
            <a:r>
              <a:t>Začněte s tím, co město dnes provozuje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078992"/>
            <a:ext cx="1097280" cy="31750"/>
          </a:xfrm>
          <a:prstGeom prst="rect">
            <a:avLst/>
          </a:prstGeom>
          <a:solidFill>
            <a:srgbClr val="9068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225295"/>
            <a:ext cx="2529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>
                <a:solidFill>
                  <a:srgbClr val="7A56A3"/>
                </a:solidFill>
                <a:latin typeface="Calibri"/>
              </a:defRPr>
            </a:pPr>
            <a:r>
              <a:t>Stávající svítidla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645919"/>
            <a:ext cx="2529840" cy="5943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700" b="0">
                <a:solidFill>
                  <a:srgbClr val="333333"/>
                </a:solidFill>
                <a:latin typeface="Calibri"/>
              </a:defRPr>
            </a:pPr>
            <a:r>
              <a:t>Propojení zařízení různých výrobců</a:t>
            </a:r>
          </a:p>
          <a:p>
            <a:pPr>
              <a:spcAft>
                <a:spcPts val="800"/>
              </a:spcAft>
              <a:defRPr sz="1700" b="0">
                <a:solidFill>
                  <a:srgbClr val="333333"/>
                </a:solidFill>
                <a:latin typeface="Calibri"/>
              </a:defRPr>
            </a:pPr>
            <a:r>
              <a:t>Bez vázání na jednu značku</a:t>
            </a:r>
          </a:p>
        </p:txBody>
      </p:sp>
      <p:sp>
        <p:nvSpPr>
          <p:cNvPr id="7" name="Rectangle 6"/>
          <p:cNvSpPr/>
          <p:nvPr/>
        </p:nvSpPr>
        <p:spPr>
          <a:xfrm>
            <a:off x="3197352" y="1225295"/>
            <a:ext cx="12700" cy="5266944"/>
          </a:xfrm>
          <a:prstGeom prst="rect">
            <a:avLst/>
          </a:prstGeom>
          <a:solidFill>
            <a:srgbClr val="E0E0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307080" y="1225295"/>
            <a:ext cx="2529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>
                <a:solidFill>
                  <a:srgbClr val="7A56A3"/>
                </a:solidFill>
                <a:latin typeface="Calibri"/>
              </a:defRPr>
            </a:pPr>
            <a:r>
              <a:t>Stávající rozvaděče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07080" y="1645919"/>
            <a:ext cx="2529840" cy="5943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700" b="0">
                <a:solidFill>
                  <a:srgbClr val="333333"/>
                </a:solidFill>
                <a:latin typeface="Calibri"/>
              </a:defRPr>
            </a:pPr>
            <a:r>
              <a:t>Doplnění monitorování a řízení</a:t>
            </a:r>
          </a:p>
          <a:p>
            <a:pPr>
              <a:spcAft>
                <a:spcPts val="800"/>
              </a:spcAft>
              <a:defRPr sz="1700" b="0">
                <a:solidFill>
                  <a:srgbClr val="333333"/>
                </a:solidFill>
                <a:latin typeface="Calibri"/>
              </a:defRPr>
            </a:pPr>
            <a:r>
              <a:t>Bez kompletní výměny rozvaděče</a:t>
            </a:r>
          </a:p>
        </p:txBody>
      </p:sp>
      <p:sp>
        <p:nvSpPr>
          <p:cNvPr id="10" name="Rectangle 9"/>
          <p:cNvSpPr/>
          <p:nvPr/>
        </p:nvSpPr>
        <p:spPr>
          <a:xfrm>
            <a:off x="5955792" y="1225295"/>
            <a:ext cx="12700" cy="5266944"/>
          </a:xfrm>
          <a:prstGeom prst="rect">
            <a:avLst/>
          </a:prstGeom>
          <a:solidFill>
            <a:srgbClr val="E0E0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065520" y="1225295"/>
            <a:ext cx="2529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>
                <a:solidFill>
                  <a:srgbClr val="7A56A3"/>
                </a:solidFill>
                <a:latin typeface="Calibri"/>
              </a:defRPr>
            </a:pPr>
            <a:r>
              <a:t>Postupné rozšíření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065520" y="1645919"/>
            <a:ext cx="2529840" cy="5943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700" b="0">
                <a:solidFill>
                  <a:srgbClr val="333333"/>
                </a:solidFill>
                <a:latin typeface="Calibri"/>
              </a:defRPr>
            </a:pPr>
            <a:r>
              <a:t>Od osvětlení k energiím a vodě</a:t>
            </a:r>
          </a:p>
          <a:p>
            <a:pPr>
              <a:spcAft>
                <a:spcPts val="800"/>
              </a:spcAft>
              <a:defRPr sz="1700" b="0">
                <a:solidFill>
                  <a:srgbClr val="333333"/>
                </a:solidFill>
                <a:latin typeface="Calibri"/>
              </a:defRPr>
            </a:pPr>
            <a:r>
              <a:t>Podle rozpočtu města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6565392"/>
            <a:ext cx="80467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 b="0">
                <a:solidFill>
                  <a:srgbClr val="6C626D"/>
                </a:solidFill>
                <a:latin typeface="Calibri"/>
              </a:defRPr>
            </a:pPr>
            <a:r>
              <a:t>logimic.com  ·  Řešení pro města a obce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640" y="6565392"/>
            <a:ext cx="9144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0">
                <a:solidFill>
                  <a:srgbClr val="6C626D"/>
                </a:solidFill>
                <a:latin typeface="Calibri"/>
              </a:defRPr>
            </a:pPr>
            <a:r>
              <a:t>5 / 35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80467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0242B"/>
                </a:solidFill>
                <a:latin typeface="Calibri"/>
              </a:defRPr>
            </a:pPr>
            <a:r>
              <a:t>Co město má → Co doplníme → Co získá</a:t>
            </a:r>
          </a:p>
        </p:txBody>
      </p:sp>
      <p:sp>
        <p:nvSpPr>
          <p:cNvPr id="3" name="Rectangle 2"/>
          <p:cNvSpPr/>
          <p:nvPr/>
        </p:nvSpPr>
        <p:spPr>
          <a:xfrm>
            <a:off x="548640" y="841248"/>
            <a:ext cx="1097280" cy="31750"/>
          </a:xfrm>
          <a:prstGeom prst="rect">
            <a:avLst/>
          </a:prstGeom>
          <a:solidFill>
            <a:srgbClr val="9068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987552"/>
            <a:ext cx="2529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>
                <a:solidFill>
                  <a:srgbClr val="7A56A3"/>
                </a:solidFill>
                <a:latin typeface="Calibri"/>
              </a:defRPr>
            </a:pPr>
            <a:r>
              <a:t>Co město již má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408176"/>
            <a:ext cx="2529840" cy="5943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700" b="0">
                <a:solidFill>
                  <a:srgbClr val="333333"/>
                </a:solidFill>
                <a:latin typeface="Calibri"/>
              </a:defRPr>
            </a:pPr>
            <a:r>
              <a:t>svítidla různých výrobců</a:t>
            </a:r>
          </a:p>
          <a:p>
            <a:pPr>
              <a:spcAft>
                <a:spcPts val="800"/>
              </a:spcAft>
              <a:defRPr sz="1700" b="0">
                <a:solidFill>
                  <a:srgbClr val="333333"/>
                </a:solidFill>
                <a:latin typeface="Calibri"/>
              </a:defRPr>
            </a:pPr>
            <a:r>
              <a:t>rozvaděče a budovy</a:t>
            </a:r>
          </a:p>
          <a:p>
            <a:pPr>
              <a:spcAft>
                <a:spcPts val="800"/>
              </a:spcAft>
              <a:defRPr sz="1700" b="0">
                <a:solidFill>
                  <a:srgbClr val="333333"/>
                </a:solidFill>
                <a:latin typeface="Calibri"/>
              </a:defRPr>
            </a:pPr>
            <a:r>
              <a:t>nádrže a vodní toky</a:t>
            </a:r>
          </a:p>
        </p:txBody>
      </p:sp>
      <p:sp>
        <p:nvSpPr>
          <p:cNvPr id="6" name="Rectangle 5"/>
          <p:cNvSpPr/>
          <p:nvPr/>
        </p:nvSpPr>
        <p:spPr>
          <a:xfrm>
            <a:off x="3197352" y="987552"/>
            <a:ext cx="12700" cy="5504688"/>
          </a:xfrm>
          <a:prstGeom prst="rect">
            <a:avLst/>
          </a:prstGeom>
          <a:solidFill>
            <a:srgbClr val="E0E0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3307080" y="987552"/>
            <a:ext cx="2529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>
                <a:solidFill>
                  <a:srgbClr val="7A56A3"/>
                </a:solidFill>
                <a:latin typeface="Calibri"/>
              </a:defRPr>
            </a:pPr>
            <a:r>
              <a:t>Co Logimic doplní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307080" y="1408176"/>
            <a:ext cx="2529840" cy="5943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700" b="0">
                <a:solidFill>
                  <a:srgbClr val="333333"/>
                </a:solidFill>
                <a:latin typeface="Calibri"/>
              </a:defRPr>
            </a:pPr>
            <a:r>
              <a:t>řídicí a komunikační prvky</a:t>
            </a:r>
          </a:p>
          <a:p>
            <a:pPr>
              <a:spcAft>
                <a:spcPts val="800"/>
              </a:spcAft>
              <a:defRPr sz="1700" b="0">
                <a:solidFill>
                  <a:srgbClr val="333333"/>
                </a:solidFill>
                <a:latin typeface="Calibri"/>
              </a:defRPr>
            </a:pPr>
            <a:r>
              <a:t>senzory a odečty</a:t>
            </a:r>
          </a:p>
          <a:p>
            <a:pPr>
              <a:spcAft>
                <a:spcPts val="800"/>
              </a:spcAft>
              <a:defRPr sz="1700" b="0">
                <a:solidFill>
                  <a:srgbClr val="333333"/>
                </a:solidFill>
                <a:latin typeface="Calibri"/>
              </a:defRPr>
            </a:pPr>
            <a:r>
              <a:t>mapy, alarmy a přístupy</a:t>
            </a:r>
          </a:p>
        </p:txBody>
      </p:sp>
      <p:sp>
        <p:nvSpPr>
          <p:cNvPr id="9" name="Rectangle 8"/>
          <p:cNvSpPr/>
          <p:nvPr/>
        </p:nvSpPr>
        <p:spPr>
          <a:xfrm>
            <a:off x="5955792" y="987552"/>
            <a:ext cx="12700" cy="5504688"/>
          </a:xfrm>
          <a:prstGeom prst="rect">
            <a:avLst/>
          </a:prstGeom>
          <a:solidFill>
            <a:srgbClr val="E0E0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065520" y="987552"/>
            <a:ext cx="2529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>
                <a:solidFill>
                  <a:srgbClr val="7A56A3"/>
                </a:solidFill>
                <a:latin typeface="Calibri"/>
              </a:defRPr>
            </a:pPr>
            <a:r>
              <a:t>Co město získá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065520" y="1408176"/>
            <a:ext cx="2529840" cy="5943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700" b="0">
                <a:solidFill>
                  <a:srgbClr val="333333"/>
                </a:solidFill>
                <a:latin typeface="Calibri"/>
              </a:defRPr>
            </a:pPr>
            <a:r>
              <a:t>jeden provozní přehled</a:t>
            </a:r>
          </a:p>
          <a:p>
            <a:pPr>
              <a:spcAft>
                <a:spcPts val="800"/>
              </a:spcAft>
              <a:defRPr sz="1700" b="0">
                <a:solidFill>
                  <a:srgbClr val="333333"/>
                </a:solidFill>
                <a:latin typeface="Calibri"/>
              </a:defRPr>
            </a:pPr>
            <a:r>
              <a:t>vzdálené řízení</a:t>
            </a:r>
          </a:p>
          <a:p>
            <a:pPr>
              <a:spcAft>
                <a:spcPts val="800"/>
              </a:spcAft>
              <a:defRPr sz="1700" b="0">
                <a:solidFill>
                  <a:srgbClr val="333333"/>
                </a:solidFill>
                <a:latin typeface="Calibri"/>
              </a:defRPr>
            </a:pPr>
            <a:r>
              <a:t>data pro investice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8640" y="6565392"/>
            <a:ext cx="80467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 b="0">
                <a:solidFill>
                  <a:srgbClr val="6C626D"/>
                </a:solidFill>
                <a:latin typeface="Calibri"/>
              </a:defRPr>
            </a:pPr>
            <a:r>
              <a:t>logimic.com  ·  Řešení pro města a obce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6565392"/>
            <a:ext cx="9144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0">
                <a:solidFill>
                  <a:srgbClr val="6C626D"/>
                </a:solidFill>
                <a:latin typeface="Calibri"/>
              </a:defRPr>
            </a:pPr>
            <a:r>
              <a:t>6 / 35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80467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0242B"/>
                </a:solidFill>
                <a:latin typeface="Calibri"/>
              </a:defRPr>
            </a:pPr>
            <a:r>
              <a:t>Veřejné osvětlení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749808"/>
            <a:ext cx="804672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 b="0">
                <a:solidFill>
                  <a:srgbClr val="6C626D"/>
                </a:solidFill>
                <a:latin typeface="Calibri"/>
              </a:defRPr>
            </a:pPr>
            <a:r>
              <a:t>Nejčastější první krok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078992"/>
            <a:ext cx="1097280" cy="31750"/>
          </a:xfrm>
          <a:prstGeom prst="rect">
            <a:avLst/>
          </a:prstGeom>
          <a:solidFill>
            <a:srgbClr val="9068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225295"/>
            <a:ext cx="2971800" cy="5943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1700" b="0">
                <a:solidFill>
                  <a:srgbClr val="333333"/>
                </a:solidFill>
                <a:latin typeface="Calibri"/>
              </a:defRPr>
            </a:pPr>
            <a:r>
              <a:t>Mapa svítidel a stav v terénu</a:t>
            </a:r>
          </a:p>
          <a:p>
            <a:pPr>
              <a:spcAft>
                <a:spcPts val="1000"/>
              </a:spcAft>
              <a:defRPr sz="1700" b="0">
                <a:solidFill>
                  <a:srgbClr val="333333"/>
                </a:solidFill>
                <a:latin typeface="Calibri"/>
              </a:defRPr>
            </a:pPr>
            <a:r>
              <a:t>Vzdálené řízení a stmívání</a:t>
            </a:r>
          </a:p>
          <a:p>
            <a:pPr>
              <a:spcAft>
                <a:spcPts val="1000"/>
              </a:spcAft>
              <a:defRPr sz="1700" b="0">
                <a:solidFill>
                  <a:srgbClr val="333333"/>
                </a:solidFill>
                <a:latin typeface="Calibri"/>
              </a:defRPr>
            </a:pPr>
            <a:r>
              <a:t>Porucha dříve než hlášení občanů</a:t>
            </a:r>
          </a:p>
          <a:p>
            <a:pPr>
              <a:spcAft>
                <a:spcPts val="1000"/>
              </a:spcAft>
              <a:defRPr sz="1700" b="0">
                <a:solidFill>
                  <a:srgbClr val="333333"/>
                </a:solidFill>
                <a:latin typeface="Calibri"/>
              </a:defRPr>
            </a:pPr>
            <a:r>
              <a:t>Analýza signálu a KPI skupin</a:t>
            </a:r>
          </a:p>
          <a:p>
            <a:pPr>
              <a:spcAft>
                <a:spcPts val="1000"/>
              </a:spcAft>
              <a:defRPr sz="1700" b="0">
                <a:solidFill>
                  <a:srgbClr val="333333"/>
                </a:solidFill>
                <a:latin typeface="Calibri"/>
              </a:defRPr>
            </a:pPr>
            <a:r>
              <a:t>Denní e-mailový report o stavu svítidel za předchozí noc</a:t>
            </a:r>
          </a:p>
        </p:txBody>
      </p:sp>
      <p:pic>
        <p:nvPicPr>
          <p:cNvPr id="6" name="Picture 5" descr="chodov-signal-ma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9039" y="1225295"/>
            <a:ext cx="4846320" cy="229947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749039" y="6254496"/>
            <a:ext cx="48463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 b="0">
                <a:solidFill>
                  <a:srgbClr val="6C626D"/>
                </a:solidFill>
                <a:latin typeface="Calibri"/>
              </a:defRPr>
            </a:pPr>
            <a:r>
              <a:t>Mapa světelných bodů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6565392"/>
            <a:ext cx="80467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 b="0">
                <a:solidFill>
                  <a:srgbClr val="6C626D"/>
                </a:solidFill>
                <a:latin typeface="Calibri"/>
              </a:defRPr>
            </a:pPr>
            <a:r>
              <a:t>logimic.com  ·  Řešení pro města a obce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6565392"/>
            <a:ext cx="9144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0">
                <a:solidFill>
                  <a:srgbClr val="6C626D"/>
                </a:solidFill>
                <a:latin typeface="Calibri"/>
              </a:defRPr>
            </a:pPr>
            <a:r>
              <a:t>7 / 35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80467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0242B"/>
                </a:solidFill>
                <a:latin typeface="Calibri"/>
              </a:defRPr>
            </a:pPr>
            <a:r>
              <a:t>Veřejné osvětlení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749808"/>
            <a:ext cx="804672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 b="0">
                <a:solidFill>
                  <a:srgbClr val="6C626D"/>
                </a:solidFill>
                <a:latin typeface="Calibri"/>
              </a:defRPr>
            </a:pPr>
            <a:r>
              <a:t>Automatický e-mail pro technické služby, příklad nasazení v Chodově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078992"/>
            <a:ext cx="1097280" cy="31750"/>
          </a:xfrm>
          <a:prstGeom prst="rect">
            <a:avLst/>
          </a:prstGeom>
          <a:solidFill>
            <a:srgbClr val="9068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street-lighting-daily-status-repor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1540763"/>
            <a:ext cx="8046720" cy="432511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48640" y="6217920"/>
            <a:ext cx="8046720" cy="31089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700" b="0">
                <a:solidFill>
                  <a:srgbClr val="6C626D"/>
                </a:solidFill>
                <a:latin typeface="Calibri"/>
              </a:defRPr>
            </a:pPr>
            <a:r>
              <a:t>Denní report o stavu svítidel za předchozí noc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565392"/>
            <a:ext cx="80467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 b="0">
                <a:solidFill>
                  <a:srgbClr val="6C626D"/>
                </a:solidFill>
                <a:latin typeface="Calibri"/>
              </a:defRPr>
            </a:pPr>
            <a:r>
              <a:t>logimic.com  ·  Řešení pro města a obce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6565392"/>
            <a:ext cx="9144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0">
                <a:solidFill>
                  <a:srgbClr val="6C626D"/>
                </a:solidFill>
                <a:latin typeface="Calibri"/>
              </a:defRPr>
            </a:pPr>
            <a:r>
              <a:t>8 / 35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80467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0242B"/>
                </a:solidFill>
                <a:latin typeface="Calibri"/>
              </a:defRPr>
            </a:pPr>
            <a:r>
              <a:t>Další scénáře infrastruktury</a:t>
            </a:r>
          </a:p>
        </p:txBody>
      </p:sp>
      <p:sp>
        <p:nvSpPr>
          <p:cNvPr id="3" name="Rectangle 2"/>
          <p:cNvSpPr/>
          <p:nvPr/>
        </p:nvSpPr>
        <p:spPr>
          <a:xfrm>
            <a:off x="548640" y="841248"/>
            <a:ext cx="1097280" cy="31750"/>
          </a:xfrm>
          <a:prstGeom prst="rect">
            <a:avLst/>
          </a:prstGeom>
          <a:solidFill>
            <a:srgbClr val="9068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172382373270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987552"/>
            <a:ext cx="3863340" cy="216941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8640" y="5714999"/>
            <a:ext cx="386334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 b="1">
                <a:solidFill>
                  <a:srgbClr val="10242B"/>
                </a:solidFill>
                <a:latin typeface="Calibri"/>
              </a:defRPr>
            </a:pPr>
            <a:r>
              <a:t>Meteostanice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5989320"/>
            <a:ext cx="38633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700" b="0">
                <a:solidFill>
                  <a:srgbClr val="6C626D"/>
                </a:solidFill>
                <a:latin typeface="Calibri"/>
              </a:defRPr>
            </a:pPr>
            <a:r>
              <a:t>Lokální počasí, upozornění a sdílení dat s občany.</a:t>
            </a:r>
          </a:p>
        </p:txBody>
      </p:sp>
      <p:pic>
        <p:nvPicPr>
          <p:cNvPr id="7" name="Picture 6" descr="chodov-signal-map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2020" y="987552"/>
            <a:ext cx="3863340" cy="183307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732020" y="5714999"/>
            <a:ext cx="386334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 b="1">
                <a:solidFill>
                  <a:srgbClr val="10242B"/>
                </a:solidFill>
                <a:latin typeface="Calibri"/>
              </a:defRPr>
            </a:pPr>
            <a:r>
              <a:t>Propojení s ArcGIS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32020" y="5989320"/>
            <a:ext cx="38633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700" b="0">
                <a:solidFill>
                  <a:srgbClr val="6C626D"/>
                </a:solidFill>
                <a:latin typeface="Calibri"/>
              </a:defRPr>
            </a:pPr>
            <a:r>
              <a:t>Provozní data do GIS v reálném čase.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565392"/>
            <a:ext cx="80467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 b="0">
                <a:solidFill>
                  <a:srgbClr val="6C626D"/>
                </a:solidFill>
                <a:latin typeface="Calibri"/>
              </a:defRPr>
            </a:pPr>
            <a:r>
              <a:t>logimic.com  ·  Řešení pro města a obce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6565392"/>
            <a:ext cx="9144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0">
                <a:solidFill>
                  <a:srgbClr val="6C626D"/>
                </a:solidFill>
                <a:latin typeface="Calibri"/>
              </a:defRPr>
            </a:pPr>
            <a:r>
              <a:t>9 / 35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